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5" r:id="rId2"/>
    <p:sldMasterId id="2147483667" r:id="rId3"/>
  </p:sldMasterIdLst>
  <p:notesMasterIdLst>
    <p:notesMasterId r:id="rId17"/>
  </p:notesMasterIdLst>
  <p:handoutMasterIdLst>
    <p:handoutMasterId r:id="rId18"/>
  </p:handoutMasterIdLst>
  <p:sldIdLst>
    <p:sldId id="519" r:id="rId4"/>
    <p:sldId id="598" r:id="rId5"/>
    <p:sldId id="627" r:id="rId6"/>
    <p:sldId id="634" r:id="rId7"/>
    <p:sldId id="628" r:id="rId8"/>
    <p:sldId id="636" r:id="rId9"/>
    <p:sldId id="629" r:id="rId10"/>
    <p:sldId id="630" r:id="rId11"/>
    <p:sldId id="631" r:id="rId12"/>
    <p:sldId id="632" r:id="rId13"/>
    <p:sldId id="633" r:id="rId14"/>
    <p:sldId id="635" r:id="rId15"/>
    <p:sldId id="626" r:id="rId16"/>
  </p:sldIdLst>
  <p:sldSz cx="9144000" cy="6858000" type="screen4x3"/>
  <p:notesSz cx="6797675" cy="9926638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 autoAdjust="0"/>
    <p:restoredTop sz="94753" autoAdjust="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4020" y="-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2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08" tIns="46304" rIns="92608" bIns="46304" numCol="1" anchor="t" anchorCtr="0" compatLnSpc="1">
            <a:prstTxWarp prst="textNoShape">
              <a:avLst/>
            </a:prstTxWarp>
          </a:bodyPr>
          <a:lstStyle>
            <a:lvl1pPr defTabSz="925513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08" tIns="46304" rIns="92608" bIns="46304" numCol="1" anchor="t" anchorCtr="0" compatLnSpc="1">
            <a:prstTxWarp prst="textNoShape">
              <a:avLst/>
            </a:prstTxWarp>
          </a:bodyPr>
          <a:lstStyle>
            <a:lvl1pPr algn="r" defTabSz="925513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4813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08" tIns="46304" rIns="92608" bIns="46304" numCol="1" anchor="b" anchorCtr="0" compatLnSpc="1">
            <a:prstTxWarp prst="textNoShape">
              <a:avLst/>
            </a:prstTxWarp>
          </a:bodyPr>
          <a:lstStyle>
            <a:lvl1pPr defTabSz="925513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08" tIns="46304" rIns="92608" bIns="46304" numCol="1" anchor="b" anchorCtr="0" compatLnSpc="1">
            <a:prstTxWarp prst="textNoShape">
              <a:avLst/>
            </a:prstTxWarp>
          </a:bodyPr>
          <a:lstStyle>
            <a:lvl1pPr algn="r" defTabSz="925513" eaLnBrk="1" hangingPunct="1">
              <a:defRPr sz="1200"/>
            </a:lvl1pPr>
          </a:lstStyle>
          <a:p>
            <a:pPr>
              <a:defRPr/>
            </a:pPr>
            <a:fld id="{E8ABB086-30AB-4CEF-8F9A-AE89ED78ECC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712630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08" tIns="46304" rIns="92608" bIns="46304" numCol="1" anchor="t" anchorCtr="0" compatLnSpc="1">
            <a:prstTxWarp prst="textNoShape">
              <a:avLst/>
            </a:prstTxWarp>
          </a:bodyPr>
          <a:lstStyle>
            <a:lvl1pPr defTabSz="925513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08" tIns="46304" rIns="92608" bIns="46304" numCol="1" anchor="t" anchorCtr="0" compatLnSpc="1">
            <a:prstTxWarp prst="textNoShape">
              <a:avLst/>
            </a:prstTxWarp>
          </a:bodyPr>
          <a:lstStyle>
            <a:lvl1pPr algn="r" defTabSz="925513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4538"/>
            <a:ext cx="4960937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/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08" tIns="46304" rIns="92608" bIns="463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4813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08" tIns="46304" rIns="92608" bIns="46304" numCol="1" anchor="b" anchorCtr="0" compatLnSpc="1">
            <a:prstTxWarp prst="textNoShape">
              <a:avLst/>
            </a:prstTxWarp>
          </a:bodyPr>
          <a:lstStyle>
            <a:lvl1pPr defTabSz="925513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08" tIns="46304" rIns="92608" bIns="46304" numCol="1" anchor="b" anchorCtr="0" compatLnSpc="1">
            <a:prstTxWarp prst="textNoShape">
              <a:avLst/>
            </a:prstTxWarp>
          </a:bodyPr>
          <a:lstStyle>
            <a:lvl1pPr algn="r" defTabSz="925513" eaLnBrk="1" hangingPunct="1">
              <a:defRPr sz="1200"/>
            </a:lvl1pPr>
          </a:lstStyle>
          <a:p>
            <a:pPr>
              <a:defRPr/>
            </a:pPr>
            <a:fld id="{21553FD9-34C2-410E-8085-525F1521A8A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111367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  <a:extLst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n-US" smtClean="0"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6125" indent="-28575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7763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655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5338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22538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9738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36938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94138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92E4139-9015-47F8-898F-D4626C676D15}" type="slidenum">
              <a:rPr lang="en-GB" altLang="en-US" smtClean="0">
                <a:latin typeface="Calibri" panose="020F0502020204030204" pitchFamily="34" charset="0"/>
                <a:ea typeface="MS PGothic" panose="020B0600070205080204" pitchFamily="34" charset="-128"/>
              </a:rPr>
              <a:pPr>
                <a:spcBef>
                  <a:spcPct val="0"/>
                </a:spcBef>
              </a:pPr>
              <a:t>13</a:t>
            </a:fld>
            <a:endParaRPr lang="en-GB" altLang="en-US" smtClean="0"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77748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B18442-CBE7-4F7A-B9D0-FDED3580817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68528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735CD0-6CCB-43C2-9A9F-129A990CBA3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58161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87338"/>
            <a:ext cx="3635375" cy="272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3132138" y="260350"/>
            <a:ext cx="5688012" cy="201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mtClean="0"/>
              <a:t>- Title - 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5129213" y="3141663"/>
            <a:ext cx="3168650" cy="1150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/>
            </a:lvl1pPr>
          </a:lstStyle>
          <a:p>
            <a:r>
              <a:rPr lang="fr-FR" altLang="en-US" dirty="0" smtClean="0"/>
              <a:t>Name </a:t>
            </a:r>
            <a:r>
              <a:rPr lang="fr-FR" altLang="en-US" dirty="0" err="1" smtClean="0"/>
              <a:t>Surname</a:t>
            </a:r>
            <a:endParaRPr lang="fr-FR" altLang="en-US" dirty="0" smtClean="0"/>
          </a:p>
          <a:p>
            <a:r>
              <a:rPr lang="fr-FR" altLang="en-US" dirty="0" smtClean="0"/>
              <a:t>Name of the </a:t>
            </a:r>
            <a:r>
              <a:rPr lang="fr-FR" altLang="en-US" dirty="0" err="1" smtClean="0"/>
              <a:t>event</a:t>
            </a:r>
            <a:endParaRPr lang="en-GB" altLang="en-US" dirty="0" smtClean="0"/>
          </a:p>
          <a:p>
            <a:r>
              <a:rPr lang="en-GB" altLang="en-US" dirty="0" smtClean="0"/>
              <a:t>Date</a:t>
            </a:r>
          </a:p>
          <a:p>
            <a:pPr lvl="4"/>
            <a:endParaRPr lang="en-GB" altLang="en-US" dirty="0" smtClean="0"/>
          </a:p>
          <a:p>
            <a:pPr lvl="4"/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0058817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EB502E-E8F2-4BA9-A5AE-4717A0D1D91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170599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F305C2-5D1F-49EA-A8CB-03AC66193F9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01955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268413"/>
            <a:ext cx="8518525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GB" altLang="en-US" sz="28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>
              <a:defRPr lang="en-GB" altLang="en-US" sz="28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</a:lstStyle>
          <a:p>
            <a:r>
              <a:rPr lang="en-GB" altLang="en-US" dirty="0" err="1" smtClean="0"/>
              <a:t>Xxxxxx</a:t>
            </a:r>
            <a:endParaRPr lang="en-GB" altLang="en-US" dirty="0" smtClean="0"/>
          </a:p>
          <a:p>
            <a:pPr lvl="1"/>
            <a:r>
              <a:rPr lang="en-GB" altLang="en-US" dirty="0" err="1" smtClean="0"/>
              <a:t>Yyyyy</a:t>
            </a:r>
            <a:endParaRPr lang="en-GB" altLang="en-US" dirty="0" smtClean="0"/>
          </a:p>
          <a:p>
            <a:pPr lvl="1"/>
            <a:r>
              <a:rPr lang="en-GB" altLang="en-US" dirty="0" err="1" smtClean="0"/>
              <a:t>Yyyyy</a:t>
            </a:r>
            <a:endParaRPr lang="en-GB" altLang="en-US" dirty="0" smtClean="0"/>
          </a:p>
          <a:p>
            <a:r>
              <a:rPr lang="en-GB" altLang="en-US" dirty="0" err="1" smtClean="0"/>
              <a:t>Xxxxxx</a:t>
            </a:r>
            <a:endParaRPr lang="en-GB" altLang="en-US" dirty="0" smtClean="0"/>
          </a:p>
          <a:p>
            <a:pPr lvl="1"/>
            <a:r>
              <a:rPr lang="en-GB" altLang="en-US" dirty="0" err="1" smtClean="0"/>
              <a:t>Yyyyy</a:t>
            </a:r>
            <a:endParaRPr lang="en-GB" altLang="en-US" dirty="0" smtClean="0"/>
          </a:p>
          <a:p>
            <a:pPr lvl="1"/>
            <a:r>
              <a:rPr lang="en-GB" altLang="en-US" dirty="0" err="1" smtClean="0"/>
              <a:t>Yyyyy</a:t>
            </a:r>
            <a:endParaRPr lang="en-GB" altLang="en-US" dirty="0" smtClean="0"/>
          </a:p>
          <a:p>
            <a:r>
              <a:rPr lang="en-GB" altLang="en-US" dirty="0" err="1" smtClean="0"/>
              <a:t>Xxxxxx</a:t>
            </a:r>
            <a:endParaRPr lang="en-GB" altLang="en-US" dirty="0" smtClean="0"/>
          </a:p>
          <a:p>
            <a:pPr lvl="1"/>
            <a:r>
              <a:rPr lang="en-GB" altLang="en-US" dirty="0" err="1" smtClean="0"/>
              <a:t>Yyyyy</a:t>
            </a:r>
            <a:endParaRPr lang="en-GB" altLang="en-US" dirty="0" smtClean="0"/>
          </a:p>
          <a:p>
            <a:pPr lvl="1"/>
            <a:r>
              <a:rPr lang="en-GB" altLang="en-US" dirty="0" err="1" smtClean="0"/>
              <a:t>Yyyyy</a:t>
            </a:r>
            <a:endParaRPr lang="en-GB" altLang="en-US" dirty="0" smtClean="0"/>
          </a:p>
          <a:p>
            <a:pPr lvl="3"/>
            <a:endParaRPr lang="en-GB" altLang="en-US" dirty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8E1EB8-9394-44E1-8ABD-2018B5F930E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10342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lang="en-GB" dirty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7544" y="1628799"/>
            <a:ext cx="4104133" cy="4464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GB" altLang="en-US" sz="28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>
              <a:defRPr lang="en-GB" altLang="en-US" sz="28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4pPr marL="1371600" indent="0">
              <a:buNone/>
              <a:defRPr/>
            </a:lvl4pPr>
          </a:lstStyle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dirty="0" smtClean="0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body" idx="11"/>
          </p:nvPr>
        </p:nvSpPr>
        <p:spPr bwMode="auto">
          <a:xfrm>
            <a:off x="4644008" y="1628800"/>
            <a:ext cx="4104456" cy="4464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GB" altLang="en-US" sz="28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>
              <a:defRPr lang="en-GB" altLang="en-US" sz="28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4pPr marL="1371600" indent="0">
              <a:buNone/>
              <a:defRPr/>
            </a:lvl4pPr>
          </a:lstStyle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dirty="0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41F025-0DFC-405F-A219-DF2924DEFA3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07268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lang="en-GB" dirty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lang="en-US" altLang="en-US" sz="28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body" idx="11"/>
          </p:nvPr>
        </p:nvSpPr>
        <p:spPr bwMode="auto">
          <a:xfrm>
            <a:off x="467544" y="2204864"/>
            <a:ext cx="4032448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GB" altLang="en-US" sz="28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>
              <a:defRPr lang="en-GB" altLang="en-US" sz="28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4pPr marL="1371600" indent="0">
              <a:buNone/>
              <a:defRPr/>
            </a:lvl4pPr>
          </a:lstStyle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dirty="0" smtClean="0"/>
          </a:p>
        </p:txBody>
      </p:sp>
      <p:sp>
        <p:nvSpPr>
          <p:cNvPr id="9" name="Text Placeholder 2"/>
          <p:cNvSpPr>
            <a:spLocks noGrp="1"/>
          </p:cNvSpPr>
          <p:nvPr>
            <p:ph type="body" idx="12"/>
          </p:nvPr>
        </p:nvSpPr>
        <p:spPr>
          <a:xfrm>
            <a:off x="4633664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lang="en-US" altLang="en-US" sz="28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body" idx="13"/>
          </p:nvPr>
        </p:nvSpPr>
        <p:spPr bwMode="auto">
          <a:xfrm>
            <a:off x="4644008" y="2204864"/>
            <a:ext cx="4032448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GB" altLang="en-US" sz="28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>
              <a:defRPr lang="en-GB" altLang="en-US" sz="28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4pPr marL="1371600" indent="0">
              <a:buNone/>
              <a:defRPr/>
            </a:lvl4pPr>
          </a:lstStyle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dirty="0" smtClean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CB941D-EC18-4FD3-AE3C-6F457625CBD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69491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27F27F-6BC5-40A7-9084-3F04C9EE83F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20438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8DEFC0-1FBB-45EA-93D9-073D1E85AF2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02199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0632FD-4D3F-4EF4-B01D-2B063EB222B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00128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10BEC4-FB90-4323-AD07-2A8FD6AD927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0905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5DC7CC-F30F-4E8C-B99C-AC504D3686C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5636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.jpe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ChangeArrowheads="1"/>
          </p:cNvSpPr>
          <p:nvPr/>
        </p:nvSpPr>
        <p:spPr bwMode="auto">
          <a:xfrm>
            <a:off x="0" y="31956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fr-BE" altLang="en-US" smtClean="0"/>
          </a:p>
        </p:txBody>
      </p:sp>
      <p:sp>
        <p:nvSpPr>
          <p:cNvPr id="30106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95288" y="61658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A9586DB9-222C-47BE-962D-31197C3FED0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pic>
        <p:nvPicPr>
          <p:cNvPr id="1028" name="Picture 1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5707063"/>
            <a:ext cx="1187450" cy="8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25" r:id="rId1"/>
    <p:sldLayoutId id="2147484026" r:id="rId2"/>
    <p:sldLayoutId id="2147484027" r:id="rId3"/>
    <p:sldLayoutId id="2147484028" r:id="rId4"/>
    <p:sldLayoutId id="2147484029" r:id="rId5"/>
    <p:sldLayoutId id="2147484030" r:id="rId6"/>
    <p:sldLayoutId id="2147484031" r:id="rId7"/>
    <p:sldLayoutId id="2147484032" r:id="rId8"/>
    <p:sldLayoutId id="2147484033" r:id="rId9"/>
    <p:sldLayoutId id="2147484034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Arial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Arial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ChangeArrowheads="1"/>
          </p:cNvSpPr>
          <p:nvPr/>
        </p:nvSpPr>
        <p:spPr bwMode="auto">
          <a:xfrm>
            <a:off x="0" y="31956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fr-BE" altLang="en-US" smtClean="0"/>
          </a:p>
        </p:txBody>
      </p:sp>
      <p:sp>
        <p:nvSpPr>
          <p:cNvPr id="30106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95288" y="61658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3619531A-FBE3-4E1B-B6FF-96C92C978EC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pic>
        <p:nvPicPr>
          <p:cNvPr id="2052" name="Picture 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36" r:id="rId1"/>
    <p:sldLayoutId id="2147484037" r:id="rId2"/>
    <p:sldLayoutId id="2147484035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Arial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Arial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mailto:edps@edps.europa.eu" TargetMode="External"/><Relationship Id="rId3" Type="http://schemas.openxmlformats.org/officeDocument/2006/relationships/image" Target="../media/image1.jpeg"/><Relationship Id="rId7" Type="http://schemas.openxmlformats.org/officeDocument/2006/relationships/hyperlink" Target="http://www.edps.europa.e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11" Type="http://schemas.openxmlformats.org/officeDocument/2006/relationships/image" Target="../media/image18.jpg"/><Relationship Id="rId5" Type="http://schemas.openxmlformats.org/officeDocument/2006/relationships/image" Target="../media/image16.png"/><Relationship Id="rId10" Type="http://schemas.openxmlformats.org/officeDocument/2006/relationships/hyperlink" Target="https://edps.europa.eu/press-publications/publications/newsletters_en" TargetMode="External"/><Relationship Id="rId4" Type="http://schemas.openxmlformats.org/officeDocument/2006/relationships/image" Target="../media/image15.png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 bwMode="auto">
          <a:xfrm>
            <a:off x="921693" y="5170587"/>
            <a:ext cx="7365752" cy="95557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828800" lvl="4" indent="0">
              <a:lnSpc>
                <a:spcPct val="80000"/>
              </a:lnSpc>
            </a:pPr>
            <a:r>
              <a:rPr lang="es-ES_tradnl" altLang="en-US" sz="1400" b="1" dirty="0">
                <a:solidFill>
                  <a:schemeClr val="accent2"/>
                </a:solidFill>
              </a:rPr>
              <a:t>43rd EDPS-DPO meeting, 31 </a:t>
            </a:r>
            <a:r>
              <a:rPr lang="es-ES_tradnl" altLang="en-US" sz="1400" b="1" dirty="0" err="1">
                <a:solidFill>
                  <a:schemeClr val="accent2"/>
                </a:solidFill>
              </a:rPr>
              <a:t>May</a:t>
            </a:r>
            <a:r>
              <a:rPr lang="es-ES_tradnl" altLang="en-US" sz="1400" b="1" dirty="0">
                <a:solidFill>
                  <a:schemeClr val="accent2"/>
                </a:solidFill>
              </a:rPr>
              <a:t> 2018</a:t>
            </a:r>
            <a:br>
              <a:rPr lang="es-ES_tradnl" altLang="en-US" sz="1400" b="1" dirty="0">
                <a:solidFill>
                  <a:schemeClr val="accent2"/>
                </a:solidFill>
              </a:rPr>
            </a:br>
            <a:r>
              <a:rPr lang="es-ES_tradnl" altLang="en-US" sz="1400" b="1" dirty="0">
                <a:solidFill>
                  <a:schemeClr val="accent2"/>
                </a:solidFill>
              </a:rPr>
              <a:t/>
            </a:r>
            <a:br>
              <a:rPr lang="es-ES_tradnl" altLang="en-US" sz="1400" b="1" dirty="0">
                <a:solidFill>
                  <a:schemeClr val="accent2"/>
                </a:solidFill>
              </a:rPr>
            </a:br>
            <a:r>
              <a:rPr lang="es-ES_tradnl" altLang="en-US" sz="1400" b="1" dirty="0">
                <a:solidFill>
                  <a:schemeClr val="accent2"/>
                </a:solidFill>
              </a:rPr>
              <a:t>Xanthi </a:t>
            </a:r>
            <a:r>
              <a:rPr lang="es-ES_tradnl" altLang="en-US" sz="1400" b="1" dirty="0" err="1">
                <a:solidFill>
                  <a:schemeClr val="accent2"/>
                </a:solidFill>
              </a:rPr>
              <a:t>Kapsosideri</a:t>
            </a:r>
            <a:r>
              <a:rPr lang="es-ES_tradnl" altLang="en-US" sz="1400" b="1" dirty="0">
                <a:solidFill>
                  <a:schemeClr val="accent2"/>
                </a:solidFill>
              </a:rPr>
              <a:t>, Legal </a:t>
            </a:r>
            <a:r>
              <a:rPr lang="es-ES_tradnl" altLang="en-US" sz="1400" b="1" dirty="0" err="1">
                <a:solidFill>
                  <a:schemeClr val="accent2"/>
                </a:solidFill>
              </a:rPr>
              <a:t>officer</a:t>
            </a:r>
            <a:r>
              <a:rPr lang="es-ES_tradnl" altLang="en-US" sz="1400" b="1" dirty="0">
                <a:solidFill>
                  <a:schemeClr val="accent2"/>
                </a:solidFill>
              </a:rPr>
              <a:t/>
            </a:r>
            <a:br>
              <a:rPr lang="es-ES_tradnl" altLang="en-US" sz="1400" b="1" dirty="0">
                <a:solidFill>
                  <a:schemeClr val="accent2"/>
                </a:solidFill>
              </a:rPr>
            </a:br>
            <a:r>
              <a:rPr lang="es-ES_tradnl" altLang="en-US" sz="1400" b="1" dirty="0" err="1">
                <a:solidFill>
                  <a:schemeClr val="accent2"/>
                </a:solidFill>
              </a:rPr>
              <a:t>Supervision</a:t>
            </a:r>
            <a:r>
              <a:rPr lang="es-ES_tradnl" altLang="en-US" sz="1400" b="1" dirty="0">
                <a:solidFill>
                  <a:schemeClr val="accent2"/>
                </a:solidFill>
              </a:rPr>
              <a:t> and </a:t>
            </a:r>
            <a:r>
              <a:rPr lang="es-ES_tradnl" altLang="en-US" sz="1400" b="1" dirty="0" err="1">
                <a:solidFill>
                  <a:schemeClr val="accent2"/>
                </a:solidFill>
              </a:rPr>
              <a:t>Enforcement</a:t>
            </a:r>
            <a:r>
              <a:rPr lang="es-ES_tradnl" altLang="en-US" sz="1400" b="1" dirty="0">
                <a:solidFill>
                  <a:schemeClr val="accent2"/>
                </a:solidFill>
              </a:rPr>
              <a:t> </a:t>
            </a:r>
            <a:r>
              <a:rPr lang="es-ES_tradnl" altLang="en-US" sz="1400" b="1" dirty="0" err="1">
                <a:solidFill>
                  <a:schemeClr val="accent2"/>
                </a:solidFill>
              </a:rPr>
              <a:t>Unit</a:t>
            </a:r>
            <a:r>
              <a:rPr lang="es-ES_tradnl" altLang="en-US" sz="1400" b="1" dirty="0">
                <a:solidFill>
                  <a:schemeClr val="accent2"/>
                </a:solidFill>
              </a:rPr>
              <a:t/>
            </a:r>
            <a:br>
              <a:rPr lang="es-ES_tradnl" altLang="en-US" sz="1400" b="1" dirty="0">
                <a:solidFill>
                  <a:schemeClr val="accent2"/>
                </a:solidFill>
              </a:rPr>
            </a:br>
            <a:endParaRPr lang="en-GB" altLang="en-US" dirty="0" smtClean="0">
              <a:solidFill>
                <a:schemeClr val="accent2"/>
              </a:solidFill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 bwMode="auto">
          <a:xfrm>
            <a:off x="467544" y="1233487"/>
            <a:ext cx="8157344" cy="483235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Tx/>
              <a:buNone/>
            </a:pPr>
            <a:endParaRPr lang="fr-BE" altLang="en-US" dirty="0" smtClean="0"/>
          </a:p>
          <a:p>
            <a:pPr marL="0" indent="0">
              <a:buFontTx/>
              <a:buNone/>
            </a:pPr>
            <a:endParaRPr lang="pt-PT" altLang="en-US" dirty="0" smtClean="0"/>
          </a:p>
          <a:p>
            <a:pPr marL="0" indent="0">
              <a:buFontTx/>
              <a:buNone/>
            </a:pPr>
            <a:endParaRPr lang="en-GB" altLang="en-US" dirty="0" smtClean="0"/>
          </a:p>
        </p:txBody>
      </p:sp>
      <p:pic>
        <p:nvPicPr>
          <p:cNvPr id="1229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1750"/>
            <a:ext cx="1331913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radar-virtual-transporte-aereo-660x400"/>
          <p:cNvSpPr>
            <a:spLocks noChangeArrowheads="1"/>
          </p:cNvSpPr>
          <p:nvPr/>
        </p:nvSpPr>
        <p:spPr bwMode="auto">
          <a:xfrm>
            <a:off x="1691680" y="914797"/>
            <a:ext cx="6193170" cy="3018259"/>
          </a:xfrm>
          <a:prstGeom prst="flowChartDocumen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Rectangle 3" descr="EDPS logo"/>
          <p:cNvSpPr>
            <a:spLocks noChangeArrowheads="1"/>
          </p:cNvSpPr>
          <p:nvPr/>
        </p:nvSpPr>
        <p:spPr bwMode="auto">
          <a:xfrm>
            <a:off x="7938" y="0"/>
            <a:ext cx="1287462" cy="1093788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 algn="ctr">
                <a:solidFill>
                  <a:srgbClr val="CCFF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Rectangle 4" descr="EDPS logo"/>
          <p:cNvSpPr>
            <a:spLocks noChangeArrowheads="1"/>
          </p:cNvSpPr>
          <p:nvPr/>
        </p:nvSpPr>
        <p:spPr bwMode="auto">
          <a:xfrm>
            <a:off x="80170" y="100012"/>
            <a:ext cx="1287462" cy="1093788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 algn="ctr">
                <a:solidFill>
                  <a:srgbClr val="CCFF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1691680" y="4005064"/>
            <a:ext cx="619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Radar </a:t>
            </a:r>
            <a:r>
              <a:rPr lang="en-GB" b="1" dirty="0" err="1"/>
              <a:t>Watchkeeping</a:t>
            </a:r>
            <a:r>
              <a:rPr lang="en-GB" b="1" dirty="0"/>
              <a:t>: Have you monitored your Communication department’s radar to avoid collisions with the new Regulation?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 bwMode="auto">
          <a:xfrm>
            <a:off x="1691680" y="584899"/>
            <a:ext cx="6984776" cy="60743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fr-FR" altLang="en-US" sz="3200" b="1" dirty="0" smtClean="0">
                <a:solidFill>
                  <a:schemeClr val="accent6"/>
                </a:solidFill>
              </a:rPr>
              <a:t>7. Information </a:t>
            </a:r>
            <a:r>
              <a:rPr lang="fr-FR" altLang="en-US" sz="3200" b="1" dirty="0" smtClean="0">
                <a:solidFill>
                  <a:schemeClr val="accent6"/>
                </a:solidFill>
              </a:rPr>
              <a:t>notice</a:t>
            </a:r>
            <a:br>
              <a:rPr lang="fr-FR" altLang="en-US" sz="3200" b="1" dirty="0" smtClean="0">
                <a:solidFill>
                  <a:schemeClr val="accent6"/>
                </a:solidFill>
              </a:rPr>
            </a:br>
            <a:endParaRPr lang="en-GB" altLang="en-US" sz="3200" b="1" dirty="0" smtClean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6344" y="1378054"/>
            <a:ext cx="5580112" cy="507528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0" indent="0">
              <a:lnSpc>
                <a:spcPct val="80000"/>
              </a:lnSpc>
              <a:buNone/>
            </a:pPr>
            <a:endParaRPr lang="fr-FR" altLang="en-US" sz="2000" dirty="0" smtClean="0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fr-FR" altLang="en-US" sz="1800" dirty="0" smtClean="0">
                <a:solidFill>
                  <a:srgbClr val="002060"/>
                </a:solidFill>
              </a:rPr>
              <a:t>SWK </a:t>
            </a:r>
            <a:r>
              <a:rPr lang="fr-FR" altLang="en-US" sz="1800" dirty="0" err="1" smtClean="0">
                <a:solidFill>
                  <a:srgbClr val="002060"/>
                </a:solidFill>
              </a:rPr>
              <a:t>does</a:t>
            </a:r>
            <a:r>
              <a:rPr lang="fr-FR" altLang="en-US" sz="1800" dirty="0" smtClean="0">
                <a:solidFill>
                  <a:srgbClr val="002060"/>
                </a:solidFill>
              </a:rPr>
              <a:t> not have </a:t>
            </a:r>
            <a:r>
              <a:rPr lang="fr-FR" altLang="en-US" sz="1800" dirty="0" err="1" smtClean="0">
                <a:solidFill>
                  <a:srgbClr val="002060"/>
                </a:solidFill>
              </a:rPr>
              <a:t>any</a:t>
            </a:r>
            <a:r>
              <a:rPr lang="fr-FR" altLang="en-US" sz="1800" dirty="0" smtClean="0">
                <a:solidFill>
                  <a:srgbClr val="002060"/>
                </a:solidFill>
              </a:rPr>
              <a:t> contact </a:t>
            </a:r>
            <a:r>
              <a:rPr lang="fr-FR" altLang="en-US" sz="1800" dirty="0" err="1" smtClean="0">
                <a:solidFill>
                  <a:srgbClr val="002060"/>
                </a:solidFill>
              </a:rPr>
              <a:t>details</a:t>
            </a:r>
            <a:r>
              <a:rPr lang="fr-FR" altLang="en-US" sz="1800" dirty="0" smtClean="0">
                <a:solidFill>
                  <a:srgbClr val="002060"/>
                </a:solidFill>
              </a:rPr>
              <a:t> of the </a:t>
            </a:r>
            <a:r>
              <a:rPr lang="fr-FR" altLang="en-US" sz="1800" dirty="0" err="1" smtClean="0">
                <a:solidFill>
                  <a:srgbClr val="002060"/>
                </a:solidFill>
              </a:rPr>
              <a:t>persons</a:t>
            </a:r>
            <a:r>
              <a:rPr lang="fr-FR" altLang="en-US" sz="1800" dirty="0" smtClean="0">
                <a:solidFill>
                  <a:srgbClr val="002060"/>
                </a:solidFill>
              </a:rPr>
              <a:t>.</a:t>
            </a:r>
          </a:p>
          <a:p>
            <a:pPr marL="0" indent="0">
              <a:lnSpc>
                <a:spcPct val="80000"/>
              </a:lnSpc>
              <a:buNone/>
            </a:pPr>
            <a:endParaRPr lang="fr-FR" altLang="en-US" sz="1800" dirty="0" smtClean="0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fr-FR" altLang="en-US" sz="1800" dirty="0" smtClean="0">
                <a:solidFill>
                  <a:srgbClr val="002060"/>
                </a:solidFill>
              </a:rPr>
              <a:t>Information </a:t>
            </a:r>
            <a:r>
              <a:rPr lang="fr-FR" altLang="en-US" sz="1800" dirty="0" err="1" smtClean="0">
                <a:solidFill>
                  <a:srgbClr val="002060"/>
                </a:solidFill>
              </a:rPr>
              <a:t>was</a:t>
            </a:r>
            <a:r>
              <a:rPr lang="fr-FR" altLang="en-US" sz="1800" dirty="0" smtClean="0">
                <a:solidFill>
                  <a:srgbClr val="002060"/>
                </a:solidFill>
              </a:rPr>
              <a:t> not </a:t>
            </a:r>
            <a:r>
              <a:rPr lang="fr-FR" altLang="en-US" sz="1800" dirty="0" err="1" smtClean="0">
                <a:solidFill>
                  <a:srgbClr val="002060"/>
                </a:solidFill>
              </a:rPr>
              <a:t>provided</a:t>
            </a:r>
            <a:r>
              <a:rPr lang="fr-FR" altLang="en-US" sz="1800" dirty="0" smtClean="0">
                <a:solidFill>
                  <a:srgbClr val="002060"/>
                </a:solidFill>
              </a:rPr>
              <a:t> </a:t>
            </a:r>
            <a:r>
              <a:rPr lang="fr-FR" altLang="en-US" sz="1800" dirty="0" err="1" smtClean="0">
                <a:solidFill>
                  <a:srgbClr val="002060"/>
                </a:solidFill>
              </a:rPr>
              <a:t>from</a:t>
            </a:r>
            <a:r>
              <a:rPr lang="fr-FR" altLang="en-US" sz="1800" dirty="0" smtClean="0">
                <a:solidFill>
                  <a:srgbClr val="002060"/>
                </a:solidFill>
              </a:rPr>
              <a:t> the </a:t>
            </a:r>
            <a:r>
              <a:rPr lang="fr-FR" altLang="en-US" sz="1800" dirty="0" err="1" smtClean="0">
                <a:solidFill>
                  <a:srgbClr val="002060"/>
                </a:solidFill>
              </a:rPr>
              <a:t>persons</a:t>
            </a:r>
            <a:r>
              <a:rPr lang="fr-FR" altLang="en-US" sz="1800" dirty="0" smtClean="0">
                <a:solidFill>
                  <a:srgbClr val="002060"/>
                </a:solidFill>
              </a:rPr>
              <a:t> </a:t>
            </a:r>
            <a:r>
              <a:rPr lang="fr-FR" altLang="en-US" sz="1800" dirty="0" err="1" smtClean="0">
                <a:solidFill>
                  <a:srgbClr val="002060"/>
                </a:solidFill>
              </a:rPr>
              <a:t>directly</a:t>
            </a:r>
            <a:r>
              <a:rPr lang="fr-FR" altLang="en-US" sz="1800" dirty="0" smtClean="0">
                <a:solidFill>
                  <a:srgbClr val="002060"/>
                </a:solidFill>
              </a:rPr>
              <a:t> to the SWK and </a:t>
            </a:r>
            <a:r>
              <a:rPr lang="fr-FR" altLang="en-US" sz="1800" dirty="0" err="1" smtClean="0">
                <a:solidFill>
                  <a:srgbClr val="002060"/>
                </a:solidFill>
              </a:rPr>
              <a:t>it</a:t>
            </a:r>
            <a:r>
              <a:rPr lang="fr-FR" altLang="en-US" sz="1800" dirty="0" smtClean="0">
                <a:solidFill>
                  <a:srgbClr val="002060"/>
                </a:solidFill>
              </a:rPr>
              <a:t> </a:t>
            </a:r>
            <a:r>
              <a:rPr lang="fr-FR" altLang="en-US" sz="1800" dirty="0" err="1" smtClean="0">
                <a:solidFill>
                  <a:srgbClr val="002060"/>
                </a:solidFill>
              </a:rPr>
              <a:t>would</a:t>
            </a:r>
            <a:r>
              <a:rPr lang="fr-FR" altLang="en-US" sz="1800" dirty="0" smtClean="0">
                <a:solidFill>
                  <a:srgbClr val="002060"/>
                </a:solidFill>
              </a:rPr>
              <a:t> </a:t>
            </a:r>
            <a:r>
              <a:rPr lang="fr-FR" altLang="en-US" sz="1800" dirty="0" err="1" smtClean="0">
                <a:solidFill>
                  <a:srgbClr val="002060"/>
                </a:solidFill>
              </a:rPr>
              <a:t>prove</a:t>
            </a:r>
            <a:r>
              <a:rPr lang="fr-FR" altLang="en-US" sz="1800" dirty="0" smtClean="0">
                <a:solidFill>
                  <a:srgbClr val="002060"/>
                </a:solidFill>
              </a:rPr>
              <a:t> </a:t>
            </a:r>
            <a:r>
              <a:rPr lang="fr-FR" altLang="en-US" sz="1800" dirty="0">
                <a:solidFill>
                  <a:srgbClr val="002060"/>
                </a:solidFill>
              </a:rPr>
              <a:t>impossible or </a:t>
            </a:r>
            <a:r>
              <a:rPr lang="fr-FR" altLang="en-US" sz="1800" dirty="0" err="1">
                <a:solidFill>
                  <a:srgbClr val="002060"/>
                </a:solidFill>
              </a:rPr>
              <a:t>would</a:t>
            </a:r>
            <a:r>
              <a:rPr lang="fr-FR" altLang="en-US" sz="1800" dirty="0">
                <a:solidFill>
                  <a:srgbClr val="002060"/>
                </a:solidFill>
              </a:rPr>
              <a:t> </a:t>
            </a:r>
            <a:r>
              <a:rPr lang="fr-FR" altLang="en-US" sz="1800" dirty="0" err="1">
                <a:solidFill>
                  <a:srgbClr val="002060"/>
                </a:solidFill>
              </a:rPr>
              <a:t>involve</a:t>
            </a:r>
            <a:r>
              <a:rPr lang="fr-FR" altLang="en-US" sz="1800" dirty="0">
                <a:solidFill>
                  <a:srgbClr val="002060"/>
                </a:solidFill>
              </a:rPr>
              <a:t> a </a:t>
            </a:r>
            <a:r>
              <a:rPr lang="fr-FR" altLang="en-US" sz="1800" dirty="0" err="1">
                <a:solidFill>
                  <a:srgbClr val="002060"/>
                </a:solidFill>
              </a:rPr>
              <a:t>disproportionate</a:t>
            </a:r>
            <a:r>
              <a:rPr lang="fr-FR" altLang="en-US" sz="1800" dirty="0">
                <a:solidFill>
                  <a:srgbClr val="002060"/>
                </a:solidFill>
              </a:rPr>
              <a:t> effort for </a:t>
            </a:r>
            <a:r>
              <a:rPr lang="fr-FR" altLang="en-US" sz="1800" dirty="0" smtClean="0">
                <a:solidFill>
                  <a:srgbClr val="002060"/>
                </a:solidFill>
              </a:rPr>
              <a:t>SWK to </a:t>
            </a:r>
            <a:r>
              <a:rPr lang="fr-FR" altLang="en-US" sz="1800" dirty="0" err="1" smtClean="0">
                <a:solidFill>
                  <a:srgbClr val="002060"/>
                </a:solidFill>
              </a:rPr>
              <a:t>inform</a:t>
            </a:r>
            <a:r>
              <a:rPr lang="fr-FR" altLang="en-US" sz="1800" dirty="0" smtClean="0">
                <a:solidFill>
                  <a:srgbClr val="002060"/>
                </a:solidFill>
              </a:rPr>
              <a:t> </a:t>
            </a:r>
            <a:r>
              <a:rPr lang="fr-FR" altLang="en-US" sz="1800" dirty="0" err="1" smtClean="0">
                <a:solidFill>
                  <a:srgbClr val="002060"/>
                </a:solidFill>
              </a:rPr>
              <a:t>them</a:t>
            </a:r>
            <a:r>
              <a:rPr lang="fr-FR" altLang="en-US" sz="1800" dirty="0" smtClean="0">
                <a:solidFill>
                  <a:srgbClr val="002060"/>
                </a:solidFill>
              </a:rPr>
              <a:t> (Art.16(5)(b) of the </a:t>
            </a:r>
            <a:r>
              <a:rPr lang="fr-FR" altLang="en-US" sz="1800" dirty="0" err="1" smtClean="0">
                <a:solidFill>
                  <a:srgbClr val="002060"/>
                </a:solidFill>
              </a:rPr>
              <a:t>Proposal</a:t>
            </a:r>
            <a:r>
              <a:rPr lang="fr-FR" altLang="en-US" sz="1800" dirty="0" smtClean="0">
                <a:solidFill>
                  <a:srgbClr val="002060"/>
                </a:solidFill>
              </a:rPr>
              <a:t>)</a:t>
            </a:r>
          </a:p>
          <a:p>
            <a:pPr marL="0" indent="0">
              <a:lnSpc>
                <a:spcPct val="80000"/>
              </a:lnSpc>
              <a:buNone/>
            </a:pPr>
            <a:endParaRPr lang="fr-FR" altLang="en-US" sz="1800" dirty="0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fr-FR" altLang="en-US" sz="1800" b="1" dirty="0" smtClean="0">
                <a:solidFill>
                  <a:srgbClr val="00B050"/>
                </a:solidFill>
              </a:rPr>
              <a:t>SWK </a:t>
            </a:r>
            <a:r>
              <a:rPr lang="fr-FR" altLang="en-US" sz="1800" b="1" dirty="0" err="1" smtClean="0">
                <a:solidFill>
                  <a:srgbClr val="00B050"/>
                </a:solidFill>
              </a:rPr>
              <a:t>is</a:t>
            </a:r>
            <a:r>
              <a:rPr lang="fr-FR" altLang="en-US" sz="1800" b="1" dirty="0" smtClean="0">
                <a:solidFill>
                  <a:srgbClr val="00B050"/>
                </a:solidFill>
              </a:rPr>
              <a:t> not </a:t>
            </a:r>
            <a:r>
              <a:rPr lang="fr-FR" altLang="en-US" sz="1800" b="1" dirty="0" err="1" smtClean="0">
                <a:solidFill>
                  <a:srgbClr val="00B050"/>
                </a:solidFill>
              </a:rPr>
              <a:t>obliged</a:t>
            </a:r>
            <a:r>
              <a:rPr lang="fr-FR" altLang="en-US" sz="1800" b="1" dirty="0" smtClean="0">
                <a:solidFill>
                  <a:srgbClr val="00B050"/>
                </a:solidFill>
              </a:rPr>
              <a:t> to </a:t>
            </a:r>
            <a:r>
              <a:rPr lang="fr-FR" altLang="en-US" sz="1800" b="1" dirty="0" err="1" smtClean="0">
                <a:solidFill>
                  <a:srgbClr val="00B050"/>
                </a:solidFill>
              </a:rPr>
              <a:t>acquire</a:t>
            </a:r>
            <a:r>
              <a:rPr lang="fr-FR" altLang="en-US" sz="1800" b="1" dirty="0" smtClean="0">
                <a:solidFill>
                  <a:srgbClr val="00B050"/>
                </a:solidFill>
              </a:rPr>
              <a:t> </a:t>
            </a:r>
            <a:r>
              <a:rPr lang="fr-FR" altLang="en-US" sz="1800" b="1" dirty="0" err="1" smtClean="0">
                <a:solidFill>
                  <a:srgbClr val="00B050"/>
                </a:solidFill>
              </a:rPr>
              <a:t>additional</a:t>
            </a:r>
            <a:r>
              <a:rPr lang="fr-FR" altLang="en-US" sz="1800" b="1" dirty="0" smtClean="0">
                <a:solidFill>
                  <a:srgbClr val="00B050"/>
                </a:solidFill>
              </a:rPr>
              <a:t> information </a:t>
            </a:r>
            <a:r>
              <a:rPr lang="fr-FR" altLang="en-US" sz="1800" dirty="0" smtClean="0">
                <a:solidFill>
                  <a:srgbClr val="002060"/>
                </a:solidFill>
              </a:rPr>
              <a:t>in </a:t>
            </a:r>
            <a:r>
              <a:rPr lang="fr-FR" altLang="en-US" sz="1800" dirty="0" err="1" smtClean="0">
                <a:solidFill>
                  <a:srgbClr val="002060"/>
                </a:solidFill>
              </a:rPr>
              <a:t>order</a:t>
            </a:r>
            <a:r>
              <a:rPr lang="fr-FR" altLang="en-US" sz="1800" dirty="0" smtClean="0">
                <a:solidFill>
                  <a:srgbClr val="002060"/>
                </a:solidFill>
              </a:rPr>
              <a:t> to </a:t>
            </a:r>
            <a:r>
              <a:rPr lang="fr-FR" altLang="en-US" sz="1800" dirty="0" err="1" smtClean="0">
                <a:solidFill>
                  <a:srgbClr val="002060"/>
                </a:solidFill>
              </a:rPr>
              <a:t>identify</a:t>
            </a:r>
            <a:r>
              <a:rPr lang="fr-FR" altLang="en-US" sz="1800" dirty="0" smtClean="0">
                <a:solidFill>
                  <a:srgbClr val="002060"/>
                </a:solidFill>
              </a:rPr>
              <a:t> the data </a:t>
            </a:r>
            <a:r>
              <a:rPr lang="fr-FR" altLang="en-US" sz="1800" dirty="0" err="1" smtClean="0">
                <a:solidFill>
                  <a:srgbClr val="002060"/>
                </a:solidFill>
              </a:rPr>
              <a:t>subject</a:t>
            </a:r>
            <a:r>
              <a:rPr lang="fr-FR" altLang="en-US" sz="1800" dirty="0" smtClean="0">
                <a:solidFill>
                  <a:srgbClr val="002060"/>
                </a:solidFill>
              </a:rPr>
              <a:t> for the sole </a:t>
            </a:r>
            <a:r>
              <a:rPr lang="fr-FR" altLang="en-US" sz="1800" dirty="0" err="1" smtClean="0">
                <a:solidFill>
                  <a:srgbClr val="002060"/>
                </a:solidFill>
              </a:rPr>
              <a:t>purpose</a:t>
            </a:r>
            <a:r>
              <a:rPr lang="fr-FR" altLang="en-US" sz="1800" dirty="0" smtClean="0">
                <a:solidFill>
                  <a:srgbClr val="002060"/>
                </a:solidFill>
              </a:rPr>
              <a:t> of </a:t>
            </a:r>
            <a:r>
              <a:rPr lang="fr-FR" altLang="en-US" sz="1800" dirty="0" err="1" smtClean="0">
                <a:solidFill>
                  <a:srgbClr val="002060"/>
                </a:solidFill>
              </a:rPr>
              <a:t>complying</a:t>
            </a:r>
            <a:r>
              <a:rPr lang="fr-FR" altLang="en-US" sz="1800" dirty="0" smtClean="0">
                <a:solidFill>
                  <a:srgbClr val="002060"/>
                </a:solidFill>
              </a:rPr>
              <a:t> </a:t>
            </a:r>
            <a:r>
              <a:rPr lang="fr-FR" altLang="en-US" sz="1800" dirty="0" err="1" smtClean="0">
                <a:solidFill>
                  <a:srgbClr val="002060"/>
                </a:solidFill>
              </a:rPr>
              <a:t>with</a:t>
            </a:r>
            <a:r>
              <a:rPr lang="fr-FR" altLang="en-US" sz="1800" dirty="0" smtClean="0">
                <a:solidFill>
                  <a:srgbClr val="002060"/>
                </a:solidFill>
              </a:rPr>
              <a:t> the Reg (Art.12 of the </a:t>
            </a:r>
            <a:r>
              <a:rPr lang="fr-FR" altLang="en-US" sz="1800" dirty="0" err="1" smtClean="0">
                <a:solidFill>
                  <a:srgbClr val="002060"/>
                </a:solidFill>
              </a:rPr>
              <a:t>Proposal</a:t>
            </a:r>
            <a:r>
              <a:rPr lang="fr-FR" altLang="en-US" sz="1800" dirty="0" smtClean="0">
                <a:solidFill>
                  <a:srgbClr val="002060"/>
                </a:solidFill>
              </a:rPr>
              <a:t>); </a:t>
            </a:r>
            <a:r>
              <a:rPr lang="fr-FR" altLang="en-US" sz="1800" dirty="0" err="1" smtClean="0">
                <a:solidFill>
                  <a:srgbClr val="002060"/>
                </a:solidFill>
              </a:rPr>
              <a:t>it</a:t>
            </a:r>
            <a:r>
              <a:rPr lang="fr-FR" altLang="en-US" sz="1800" dirty="0" smtClean="0">
                <a:solidFill>
                  <a:srgbClr val="002060"/>
                </a:solidFill>
              </a:rPr>
              <a:t> </a:t>
            </a:r>
            <a:r>
              <a:rPr lang="fr-FR" altLang="en-US" sz="1800" dirty="0" err="1" smtClean="0">
                <a:solidFill>
                  <a:srgbClr val="002060"/>
                </a:solidFill>
              </a:rPr>
              <a:t>would</a:t>
            </a:r>
            <a:r>
              <a:rPr lang="fr-FR" altLang="en-US" sz="1800" dirty="0" smtClean="0">
                <a:solidFill>
                  <a:srgbClr val="002060"/>
                </a:solidFill>
              </a:rPr>
              <a:t> </a:t>
            </a:r>
            <a:r>
              <a:rPr lang="fr-FR" altLang="en-US" sz="1800" dirty="0" err="1" smtClean="0">
                <a:solidFill>
                  <a:srgbClr val="002060"/>
                </a:solidFill>
              </a:rPr>
              <a:t>be</a:t>
            </a:r>
            <a:r>
              <a:rPr lang="fr-FR" altLang="en-US" sz="1800" dirty="0" smtClean="0">
                <a:solidFill>
                  <a:srgbClr val="002060"/>
                </a:solidFill>
              </a:rPr>
              <a:t> </a:t>
            </a:r>
            <a:r>
              <a:rPr lang="fr-FR" altLang="en-US" sz="1800" dirty="0" err="1" smtClean="0">
                <a:solidFill>
                  <a:srgbClr val="002060"/>
                </a:solidFill>
              </a:rPr>
              <a:t>disproportionate</a:t>
            </a:r>
            <a:r>
              <a:rPr lang="fr-FR" altLang="en-US" sz="1800" dirty="0" smtClean="0">
                <a:solidFill>
                  <a:srgbClr val="002060"/>
                </a:solidFill>
              </a:rPr>
              <a:t> and </a:t>
            </a:r>
            <a:r>
              <a:rPr lang="fr-FR" altLang="en-US" sz="1800" dirty="0" err="1" smtClean="0">
                <a:solidFill>
                  <a:srgbClr val="002060"/>
                </a:solidFill>
              </a:rPr>
              <a:t>prejudice</a:t>
            </a:r>
            <a:r>
              <a:rPr lang="fr-FR" altLang="en-US" sz="1800" dirty="0" smtClean="0">
                <a:solidFill>
                  <a:srgbClr val="002060"/>
                </a:solidFill>
              </a:rPr>
              <a:t> the </a:t>
            </a:r>
            <a:r>
              <a:rPr lang="fr-FR" altLang="en-US" sz="1800" dirty="0" err="1" smtClean="0">
                <a:solidFill>
                  <a:srgbClr val="002060"/>
                </a:solidFill>
              </a:rPr>
              <a:t>principle</a:t>
            </a:r>
            <a:r>
              <a:rPr lang="fr-FR" altLang="en-US" sz="1800" dirty="0" smtClean="0">
                <a:solidFill>
                  <a:srgbClr val="002060"/>
                </a:solidFill>
              </a:rPr>
              <a:t> of data minimisation</a:t>
            </a:r>
          </a:p>
          <a:p>
            <a:pPr marL="0" indent="0">
              <a:lnSpc>
                <a:spcPct val="80000"/>
              </a:lnSpc>
              <a:buNone/>
            </a:pPr>
            <a:endParaRPr lang="fr-FR" altLang="en-US" sz="1800" dirty="0">
              <a:solidFill>
                <a:srgbClr val="002060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fr-FR" altLang="en-US" sz="1800" dirty="0" err="1" smtClean="0">
                <a:solidFill>
                  <a:srgbClr val="002060"/>
                </a:solidFill>
              </a:rPr>
              <a:t>However</a:t>
            </a:r>
            <a:r>
              <a:rPr lang="fr-FR" altLang="en-US" sz="1800" dirty="0" smtClean="0">
                <a:solidFill>
                  <a:srgbClr val="002060"/>
                </a:solidFill>
              </a:rPr>
              <a:t>,</a:t>
            </a:r>
          </a:p>
          <a:p>
            <a:pPr marL="0" indent="0">
              <a:lnSpc>
                <a:spcPct val="80000"/>
              </a:lnSpc>
              <a:buNone/>
            </a:pPr>
            <a:endParaRPr lang="fr-FR" altLang="en-US" sz="1800" dirty="0">
              <a:solidFill>
                <a:srgbClr val="002060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fr-FR" altLang="en-US" sz="1800" dirty="0" smtClean="0">
                <a:solidFill>
                  <a:srgbClr val="002060"/>
                </a:solidFill>
              </a:rPr>
              <a:t>SWK </a:t>
            </a:r>
            <a:r>
              <a:rPr lang="fr-FR" altLang="en-US" sz="1800" dirty="0" err="1" smtClean="0">
                <a:solidFill>
                  <a:srgbClr val="002060"/>
                </a:solidFill>
              </a:rPr>
              <a:t>should</a:t>
            </a:r>
            <a:r>
              <a:rPr lang="fr-FR" altLang="en-US" sz="1800" dirty="0">
                <a:solidFill>
                  <a:srgbClr val="002060"/>
                </a:solidFill>
              </a:rPr>
              <a:t> </a:t>
            </a:r>
            <a:endParaRPr lang="fr-FR" altLang="en-US" sz="1800" dirty="0" smtClean="0">
              <a:solidFill>
                <a:srgbClr val="002060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fr-FR" altLang="en-US" sz="1800" dirty="0" smtClean="0">
                <a:solidFill>
                  <a:srgbClr val="002060"/>
                </a:solidFill>
              </a:rPr>
              <a:t>- </a:t>
            </a:r>
            <a:r>
              <a:rPr lang="fr-FR" altLang="en-US" sz="1800" dirty="0" err="1" smtClean="0">
                <a:solidFill>
                  <a:srgbClr val="002060"/>
                </a:solidFill>
              </a:rPr>
              <a:t>prepare</a:t>
            </a:r>
            <a:r>
              <a:rPr lang="fr-FR" altLang="en-US" sz="1800" dirty="0" smtClean="0">
                <a:solidFill>
                  <a:srgbClr val="002060"/>
                </a:solidFill>
              </a:rPr>
              <a:t> an information notice </a:t>
            </a:r>
            <a:r>
              <a:rPr lang="fr-FR" altLang="en-US" sz="1800" dirty="0" err="1" smtClean="0">
                <a:solidFill>
                  <a:srgbClr val="002060"/>
                </a:solidFill>
              </a:rPr>
              <a:t>referring</a:t>
            </a:r>
            <a:r>
              <a:rPr lang="fr-FR" altLang="en-US" sz="1800" dirty="0" smtClean="0">
                <a:solidFill>
                  <a:srgbClr val="002060"/>
                </a:solidFill>
              </a:rPr>
              <a:t> in an intelligible, </a:t>
            </a:r>
            <a:r>
              <a:rPr lang="fr-FR" altLang="en-US" sz="1800" dirty="0" err="1" smtClean="0">
                <a:solidFill>
                  <a:srgbClr val="002060"/>
                </a:solidFill>
              </a:rPr>
              <a:t>clear</a:t>
            </a:r>
            <a:r>
              <a:rPr lang="fr-FR" altLang="en-US" sz="1800" dirty="0" smtClean="0">
                <a:solidFill>
                  <a:srgbClr val="002060"/>
                </a:solidFill>
              </a:rPr>
              <a:t> and plain </a:t>
            </a:r>
            <a:r>
              <a:rPr lang="fr-FR" altLang="en-US" sz="1800" dirty="0" err="1" smtClean="0">
                <a:solidFill>
                  <a:srgbClr val="002060"/>
                </a:solidFill>
              </a:rPr>
              <a:t>language</a:t>
            </a:r>
            <a:r>
              <a:rPr lang="fr-FR" altLang="en-US" sz="1800" dirty="0" smtClean="0">
                <a:solidFill>
                  <a:srgbClr val="002060"/>
                </a:solidFill>
              </a:rPr>
              <a:t> to all </a:t>
            </a:r>
            <a:r>
              <a:rPr lang="fr-FR" altLang="en-US" sz="1800" dirty="0" err="1" smtClean="0">
                <a:solidFill>
                  <a:srgbClr val="002060"/>
                </a:solidFill>
              </a:rPr>
              <a:t>elements</a:t>
            </a:r>
            <a:r>
              <a:rPr lang="fr-FR" altLang="en-US" sz="1800" dirty="0" smtClean="0">
                <a:solidFill>
                  <a:srgbClr val="002060"/>
                </a:solidFill>
              </a:rPr>
              <a:t> of Art.16  and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fr-FR" altLang="en-US" sz="1800" dirty="0" smtClean="0">
                <a:solidFill>
                  <a:srgbClr val="002060"/>
                </a:solidFill>
              </a:rPr>
              <a:t>- </a:t>
            </a:r>
            <a:r>
              <a:rPr lang="fr-FR" altLang="en-US" sz="1800" dirty="0" err="1" smtClean="0">
                <a:solidFill>
                  <a:srgbClr val="002060"/>
                </a:solidFill>
              </a:rPr>
              <a:t>publish</a:t>
            </a:r>
            <a:r>
              <a:rPr lang="fr-FR" altLang="en-US" sz="1800" dirty="0" smtClean="0">
                <a:solidFill>
                  <a:srgbClr val="002060"/>
                </a:solidFill>
              </a:rPr>
              <a:t> </a:t>
            </a:r>
            <a:r>
              <a:rPr lang="fr-FR" altLang="en-US" sz="1800" dirty="0" err="1" smtClean="0">
                <a:solidFill>
                  <a:srgbClr val="002060"/>
                </a:solidFill>
              </a:rPr>
              <a:t>it</a:t>
            </a:r>
            <a:r>
              <a:rPr lang="fr-FR" altLang="en-US" sz="1800" dirty="0" smtClean="0">
                <a:solidFill>
                  <a:srgbClr val="002060"/>
                </a:solidFill>
              </a:rPr>
              <a:t> on </a:t>
            </a:r>
            <a:r>
              <a:rPr lang="fr-FR" altLang="en-US" sz="1800" dirty="0" err="1" smtClean="0">
                <a:solidFill>
                  <a:srgbClr val="002060"/>
                </a:solidFill>
              </a:rPr>
              <a:t>its</a:t>
            </a:r>
            <a:r>
              <a:rPr lang="fr-FR" altLang="en-US" sz="1800" dirty="0" smtClean="0">
                <a:solidFill>
                  <a:srgbClr val="002060"/>
                </a:solidFill>
              </a:rPr>
              <a:t> </a:t>
            </a:r>
            <a:r>
              <a:rPr lang="fr-FR" altLang="en-US" sz="1800" dirty="0" err="1" smtClean="0">
                <a:solidFill>
                  <a:srgbClr val="002060"/>
                </a:solidFill>
              </a:rPr>
              <a:t>website</a:t>
            </a:r>
            <a:r>
              <a:rPr lang="fr-FR" altLang="en-US" sz="1800" dirty="0" smtClean="0">
                <a:solidFill>
                  <a:srgbClr val="002060"/>
                </a:solidFill>
              </a:rPr>
              <a:t> in an </a:t>
            </a:r>
            <a:r>
              <a:rPr lang="fr-FR" altLang="en-US" sz="1800" dirty="0" err="1" smtClean="0">
                <a:solidFill>
                  <a:srgbClr val="002060"/>
                </a:solidFill>
              </a:rPr>
              <a:t>easily</a:t>
            </a:r>
            <a:r>
              <a:rPr lang="fr-FR" altLang="en-US" sz="1800" dirty="0" smtClean="0">
                <a:solidFill>
                  <a:srgbClr val="002060"/>
                </a:solidFill>
              </a:rPr>
              <a:t> accessible </a:t>
            </a:r>
            <a:r>
              <a:rPr lang="fr-FR" altLang="en-US" sz="1800" dirty="0" err="1" smtClean="0">
                <a:solidFill>
                  <a:srgbClr val="002060"/>
                </a:solidFill>
              </a:rPr>
              <a:t>form</a:t>
            </a:r>
            <a:endParaRPr lang="fr-FR" altLang="en-US" sz="1800" dirty="0" smtClean="0">
              <a:solidFill>
                <a:srgbClr val="002060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fr-FR" altLang="en-US" sz="1800" dirty="0">
              <a:solidFill>
                <a:srgbClr val="002060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fr-FR" altLang="en-US" sz="2000" dirty="0" smtClean="0">
              <a:solidFill>
                <a:srgbClr val="002060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fr-FR" altLang="en-US" sz="2000" dirty="0" smtClean="0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fr-FR" altLang="en-US" sz="2000" dirty="0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ü"/>
            </a:pPr>
            <a:endParaRPr lang="fr-FR" altLang="en-US" sz="2000" dirty="0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fr-FR" altLang="en-US" sz="2000" dirty="0" smtClean="0">
              <a:solidFill>
                <a:srgbClr val="002060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fr-FR" altLang="en-US" sz="2000" dirty="0">
              <a:solidFill>
                <a:srgbClr val="002060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en-GB" altLang="en-US" sz="2000" dirty="0" smtClean="0">
              <a:solidFill>
                <a:srgbClr val="002060"/>
              </a:solidFill>
            </a:endParaRPr>
          </a:p>
        </p:txBody>
      </p:sp>
      <p:sp>
        <p:nvSpPr>
          <p:cNvPr id="1843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7937" y="6453336"/>
            <a:ext cx="2133600" cy="476250"/>
          </a:xfrm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87D4B20-05C6-4765-8F2F-938DD79E8104}" type="slidenum">
              <a:rPr lang="en-GB" altLang="en-US" sz="1300" smtClean="0"/>
              <a:pPr/>
              <a:t>10</a:t>
            </a:fld>
            <a:endParaRPr lang="en-GB" altLang="en-US" sz="1300" dirty="0" smtClean="0"/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37" y="255691"/>
            <a:ext cx="1331913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28" y="2348880"/>
            <a:ext cx="1975104" cy="204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733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 bwMode="auto">
          <a:xfrm>
            <a:off x="1691680" y="584899"/>
            <a:ext cx="7200800" cy="60743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fr-FR" altLang="en-US" sz="3200" b="1" dirty="0" smtClean="0">
                <a:solidFill>
                  <a:schemeClr val="accent6"/>
                </a:solidFill>
              </a:rPr>
              <a:t>8. </a:t>
            </a:r>
            <a:r>
              <a:rPr lang="fr-FR" altLang="en-US" sz="3200" b="1" dirty="0" err="1" smtClean="0">
                <a:solidFill>
                  <a:schemeClr val="accent6"/>
                </a:solidFill>
              </a:rPr>
              <a:t>Personal</a:t>
            </a:r>
            <a:r>
              <a:rPr lang="fr-FR" altLang="en-US" sz="3200" b="1" dirty="0" smtClean="0">
                <a:solidFill>
                  <a:schemeClr val="accent6"/>
                </a:solidFill>
              </a:rPr>
              <a:t> </a:t>
            </a:r>
            <a:r>
              <a:rPr lang="fr-FR" altLang="en-US" sz="3200" b="1" dirty="0" smtClean="0">
                <a:solidFill>
                  <a:schemeClr val="accent6"/>
                </a:solidFill>
              </a:rPr>
              <a:t>data </a:t>
            </a:r>
            <a:r>
              <a:rPr lang="fr-FR" altLang="en-US" sz="3200" b="1" dirty="0" err="1" smtClean="0">
                <a:solidFill>
                  <a:schemeClr val="accent6"/>
                </a:solidFill>
              </a:rPr>
              <a:t>breach</a:t>
            </a:r>
            <a:r>
              <a:rPr lang="fr-FR" altLang="en-US" sz="3200" b="1" dirty="0" smtClean="0">
                <a:solidFill>
                  <a:schemeClr val="accent6"/>
                </a:solidFill>
              </a:rPr>
              <a:t> notification</a:t>
            </a:r>
            <a:br>
              <a:rPr lang="fr-FR" altLang="en-US" sz="3200" b="1" dirty="0" smtClean="0">
                <a:solidFill>
                  <a:schemeClr val="accent6"/>
                </a:solidFill>
              </a:rPr>
            </a:br>
            <a:endParaRPr lang="en-GB" altLang="en-US" sz="3200" b="1" dirty="0" smtClean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78054"/>
            <a:ext cx="7848872" cy="507528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endParaRPr lang="fr-FR" altLang="en-US" sz="2000" dirty="0" smtClean="0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fr-FR" altLang="en-US" sz="1800" dirty="0" smtClean="0">
                <a:solidFill>
                  <a:srgbClr val="002060"/>
                </a:solidFill>
              </a:rPr>
              <a:t>SWK </a:t>
            </a:r>
            <a:r>
              <a:rPr lang="fr-FR" altLang="en-US" sz="1800" dirty="0" err="1" smtClean="0">
                <a:solidFill>
                  <a:srgbClr val="002060"/>
                </a:solidFill>
              </a:rPr>
              <a:t>should</a:t>
            </a:r>
            <a:r>
              <a:rPr lang="fr-FR" altLang="en-US" sz="1800" dirty="0" smtClean="0">
                <a:solidFill>
                  <a:srgbClr val="002060"/>
                </a:solidFill>
              </a:rPr>
              <a:t> </a:t>
            </a:r>
            <a:r>
              <a:rPr lang="fr-FR" altLang="en-US" sz="1800" dirty="0" err="1" smtClean="0">
                <a:solidFill>
                  <a:srgbClr val="002060"/>
                </a:solidFill>
              </a:rPr>
              <a:t>ensure</a:t>
            </a:r>
            <a:r>
              <a:rPr lang="fr-FR" altLang="en-US" sz="1800" dirty="0" smtClean="0">
                <a:solidFill>
                  <a:srgbClr val="002060"/>
                </a:solidFill>
              </a:rPr>
              <a:t> </a:t>
            </a:r>
            <a:r>
              <a:rPr lang="fr-FR" altLang="en-US" sz="1800" dirty="0" err="1" smtClean="0">
                <a:solidFill>
                  <a:srgbClr val="002060"/>
                </a:solidFill>
              </a:rPr>
              <a:t>that</a:t>
            </a:r>
            <a:r>
              <a:rPr lang="fr-FR" altLang="en-US" sz="1800" dirty="0" smtClean="0">
                <a:solidFill>
                  <a:srgbClr val="002060"/>
                </a:solidFill>
              </a:rPr>
              <a:t> </a:t>
            </a:r>
            <a:r>
              <a:rPr lang="fr-FR" altLang="en-US" sz="1800" dirty="0" err="1" smtClean="0">
                <a:solidFill>
                  <a:srgbClr val="00B050"/>
                </a:solidFill>
              </a:rPr>
              <a:t>there</a:t>
            </a:r>
            <a:r>
              <a:rPr lang="fr-FR" altLang="en-US" sz="1800" dirty="0">
                <a:solidFill>
                  <a:srgbClr val="00B050"/>
                </a:solidFill>
              </a:rPr>
              <a:t> </a:t>
            </a:r>
            <a:r>
              <a:rPr lang="fr-FR" altLang="en-US" sz="1800" dirty="0" err="1" smtClean="0">
                <a:solidFill>
                  <a:srgbClr val="00B050"/>
                </a:solidFill>
              </a:rPr>
              <a:t>is</a:t>
            </a:r>
            <a:r>
              <a:rPr lang="fr-FR" altLang="en-US" sz="1800" dirty="0" smtClean="0">
                <a:solidFill>
                  <a:srgbClr val="00B050"/>
                </a:solidFill>
              </a:rPr>
              <a:t> a clause </a:t>
            </a:r>
            <a:r>
              <a:rPr lang="fr-FR" altLang="en-US" sz="1800" dirty="0">
                <a:solidFill>
                  <a:srgbClr val="002060"/>
                </a:solidFill>
              </a:rPr>
              <a:t>i</a:t>
            </a:r>
            <a:r>
              <a:rPr lang="fr-FR" altLang="en-US" sz="1800" dirty="0" smtClean="0">
                <a:solidFill>
                  <a:srgbClr val="002060"/>
                </a:solidFill>
              </a:rPr>
              <a:t>n the </a:t>
            </a:r>
            <a:r>
              <a:rPr lang="fr-FR" altLang="en-US" sz="1800" dirty="0" err="1" smtClean="0">
                <a:solidFill>
                  <a:srgbClr val="002060"/>
                </a:solidFill>
              </a:rPr>
              <a:t>contract</a:t>
            </a:r>
            <a:r>
              <a:rPr lang="fr-FR" altLang="en-US" sz="1800" dirty="0" smtClean="0">
                <a:solidFill>
                  <a:srgbClr val="002060"/>
                </a:solidFill>
              </a:rPr>
              <a:t> </a:t>
            </a:r>
            <a:r>
              <a:rPr lang="fr-FR" altLang="en-US" sz="1800" dirty="0" err="1" smtClean="0">
                <a:solidFill>
                  <a:srgbClr val="002060"/>
                </a:solidFill>
              </a:rPr>
              <a:t>that</a:t>
            </a:r>
            <a:r>
              <a:rPr lang="fr-FR" altLang="en-US" sz="1800" dirty="0">
                <a:solidFill>
                  <a:srgbClr val="002060"/>
                </a:solidFill>
              </a:rPr>
              <a:t> </a:t>
            </a:r>
            <a:r>
              <a:rPr lang="fr-FR" altLang="en-US" sz="1800" dirty="0" err="1" smtClean="0">
                <a:solidFill>
                  <a:srgbClr val="002060"/>
                </a:solidFill>
              </a:rPr>
              <a:t>ExC</a:t>
            </a:r>
            <a:r>
              <a:rPr lang="fr-FR" altLang="en-US" sz="1800" dirty="0" smtClean="0">
                <a:solidFill>
                  <a:srgbClr val="002060"/>
                </a:solidFill>
              </a:rPr>
              <a:t> </a:t>
            </a:r>
            <a:r>
              <a:rPr lang="fr-FR" altLang="en-US" sz="1800" dirty="0" err="1" smtClean="0">
                <a:solidFill>
                  <a:srgbClr val="002060"/>
                </a:solidFill>
              </a:rPr>
              <a:t>is</a:t>
            </a:r>
            <a:r>
              <a:rPr lang="fr-FR" altLang="en-US" sz="1800" dirty="0" smtClean="0">
                <a:solidFill>
                  <a:srgbClr val="002060"/>
                </a:solidFill>
              </a:rPr>
              <a:t> </a:t>
            </a:r>
            <a:r>
              <a:rPr lang="fr-FR" altLang="en-US" sz="1800" dirty="0" err="1" smtClean="0">
                <a:solidFill>
                  <a:srgbClr val="002060"/>
                </a:solidFill>
              </a:rPr>
              <a:t>accountable</a:t>
            </a:r>
            <a:r>
              <a:rPr lang="fr-FR" altLang="en-US" sz="1800" dirty="0" smtClean="0">
                <a:solidFill>
                  <a:srgbClr val="002060"/>
                </a:solidFill>
              </a:rPr>
              <a:t> to </a:t>
            </a:r>
            <a:r>
              <a:rPr lang="fr-FR" altLang="en-US" sz="1800" dirty="0" err="1" smtClean="0">
                <a:solidFill>
                  <a:srgbClr val="002060"/>
                </a:solidFill>
              </a:rPr>
              <a:t>inform</a:t>
            </a:r>
            <a:r>
              <a:rPr lang="fr-FR" altLang="en-US" sz="1800" dirty="0" smtClean="0">
                <a:solidFill>
                  <a:srgbClr val="002060"/>
                </a:solidFill>
              </a:rPr>
              <a:t> SWK </a:t>
            </a:r>
            <a:r>
              <a:rPr lang="fr-FR" altLang="en-US" sz="1800" dirty="0" err="1" smtClean="0">
                <a:solidFill>
                  <a:srgbClr val="002060"/>
                </a:solidFill>
              </a:rPr>
              <a:t>without</a:t>
            </a:r>
            <a:r>
              <a:rPr lang="fr-FR" altLang="en-US" sz="1800" dirty="0" smtClean="0">
                <a:solidFill>
                  <a:srgbClr val="002060"/>
                </a:solidFill>
              </a:rPr>
              <a:t> </a:t>
            </a:r>
            <a:r>
              <a:rPr lang="fr-FR" altLang="en-US" sz="1800" dirty="0" err="1" smtClean="0">
                <a:solidFill>
                  <a:srgbClr val="002060"/>
                </a:solidFill>
              </a:rPr>
              <a:t>undue</a:t>
            </a:r>
            <a:r>
              <a:rPr lang="fr-FR" altLang="en-US" sz="1800" dirty="0" smtClean="0">
                <a:solidFill>
                  <a:srgbClr val="002060"/>
                </a:solidFill>
              </a:rPr>
              <a:t> </a:t>
            </a:r>
            <a:r>
              <a:rPr lang="fr-FR" altLang="en-US" sz="1800" dirty="0" err="1" smtClean="0">
                <a:solidFill>
                  <a:srgbClr val="002060"/>
                </a:solidFill>
              </a:rPr>
              <a:t>delay</a:t>
            </a:r>
            <a:endParaRPr lang="fr-FR" altLang="en-US" sz="1800" dirty="0" smtClean="0">
              <a:solidFill>
                <a:srgbClr val="002060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fr-FR" altLang="en-US" sz="1800" dirty="0" smtClean="0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fr-FR" altLang="en-US" sz="1800" b="1" dirty="0" err="1" smtClean="0">
                <a:solidFill>
                  <a:srgbClr val="00B050"/>
                </a:solidFill>
              </a:rPr>
              <a:t>Both</a:t>
            </a:r>
            <a:r>
              <a:rPr lang="fr-FR" altLang="en-US" sz="1800" b="1" dirty="0" smtClean="0">
                <a:solidFill>
                  <a:srgbClr val="00B050"/>
                </a:solidFill>
              </a:rPr>
              <a:t> SWK and </a:t>
            </a:r>
            <a:r>
              <a:rPr lang="fr-FR" altLang="en-US" sz="1800" b="1" dirty="0" err="1" smtClean="0">
                <a:solidFill>
                  <a:srgbClr val="00B050"/>
                </a:solidFill>
              </a:rPr>
              <a:t>ExC</a:t>
            </a:r>
            <a:r>
              <a:rPr lang="fr-FR" altLang="en-US" sz="1800" b="1" dirty="0" smtClean="0">
                <a:solidFill>
                  <a:srgbClr val="00B050"/>
                </a:solidFill>
              </a:rPr>
              <a:t> </a:t>
            </a:r>
            <a:r>
              <a:rPr lang="fr-FR" altLang="en-US" sz="1800" b="1" dirty="0" err="1" smtClean="0">
                <a:solidFill>
                  <a:srgbClr val="00B050"/>
                </a:solidFill>
              </a:rPr>
              <a:t>should</a:t>
            </a:r>
            <a:r>
              <a:rPr lang="fr-FR" altLang="en-US" sz="1800" b="1" dirty="0" smtClean="0">
                <a:solidFill>
                  <a:srgbClr val="00B050"/>
                </a:solidFill>
              </a:rPr>
              <a:t> </a:t>
            </a:r>
            <a:r>
              <a:rPr lang="fr-FR" altLang="en-US" sz="1800" b="1" dirty="0" err="1" smtClean="0">
                <a:solidFill>
                  <a:srgbClr val="00B050"/>
                </a:solidFill>
              </a:rPr>
              <a:t>adopt</a:t>
            </a:r>
            <a:r>
              <a:rPr lang="fr-FR" altLang="en-US" sz="1800" b="1" dirty="0" smtClean="0">
                <a:solidFill>
                  <a:srgbClr val="00B050"/>
                </a:solidFill>
              </a:rPr>
              <a:t> data </a:t>
            </a:r>
            <a:r>
              <a:rPr lang="fr-FR" altLang="en-US" sz="1800" b="1" dirty="0" err="1" smtClean="0">
                <a:solidFill>
                  <a:srgbClr val="00B050"/>
                </a:solidFill>
              </a:rPr>
              <a:t>breach</a:t>
            </a:r>
            <a:r>
              <a:rPr lang="fr-FR" altLang="en-US" sz="1800" b="1" dirty="0" smtClean="0">
                <a:solidFill>
                  <a:srgbClr val="00B050"/>
                </a:solidFill>
              </a:rPr>
              <a:t> </a:t>
            </a:r>
            <a:r>
              <a:rPr lang="fr-FR" altLang="en-US" sz="1800" b="1" dirty="0" err="1" smtClean="0">
                <a:solidFill>
                  <a:srgbClr val="00B050"/>
                </a:solidFill>
              </a:rPr>
              <a:t>detection</a:t>
            </a:r>
            <a:r>
              <a:rPr lang="fr-FR" altLang="en-US" sz="1800" b="1" dirty="0" smtClean="0">
                <a:solidFill>
                  <a:srgbClr val="00B050"/>
                </a:solidFill>
              </a:rPr>
              <a:t> and </a:t>
            </a:r>
            <a:r>
              <a:rPr lang="fr-FR" altLang="en-US" sz="1800" b="1" dirty="0" err="1" smtClean="0">
                <a:solidFill>
                  <a:srgbClr val="00B050"/>
                </a:solidFill>
              </a:rPr>
              <a:t>reporting</a:t>
            </a:r>
            <a:r>
              <a:rPr lang="fr-FR" altLang="en-US" sz="1800" b="1" dirty="0" smtClean="0">
                <a:solidFill>
                  <a:srgbClr val="00B050"/>
                </a:solidFill>
              </a:rPr>
              <a:t> </a:t>
            </a:r>
            <a:r>
              <a:rPr lang="fr-FR" altLang="en-US" sz="1800" b="1" dirty="0" err="1" smtClean="0">
                <a:solidFill>
                  <a:srgbClr val="00B050"/>
                </a:solidFill>
              </a:rPr>
              <a:t>procedures</a:t>
            </a:r>
            <a:r>
              <a:rPr lang="fr-FR" altLang="en-US" sz="1800" b="1" dirty="0" smtClean="0">
                <a:solidFill>
                  <a:srgbClr val="00B050"/>
                </a:solidFill>
              </a:rPr>
              <a:t> (</a:t>
            </a:r>
            <a:r>
              <a:rPr lang="fr-FR" altLang="en-US" sz="1800" b="1" dirty="0" err="1" smtClean="0">
                <a:solidFill>
                  <a:srgbClr val="00B050"/>
                </a:solidFill>
              </a:rPr>
              <a:t>including</a:t>
            </a:r>
            <a:r>
              <a:rPr lang="fr-FR" altLang="en-US" sz="1800" b="1" dirty="0" smtClean="0">
                <a:solidFill>
                  <a:srgbClr val="00B050"/>
                </a:solidFill>
              </a:rPr>
              <a:t> </a:t>
            </a:r>
            <a:r>
              <a:rPr lang="fr-FR" altLang="en-US" sz="1800" b="1" dirty="0" err="1" smtClean="0">
                <a:solidFill>
                  <a:srgbClr val="00B050"/>
                </a:solidFill>
              </a:rPr>
              <a:t>mitigating</a:t>
            </a:r>
            <a:r>
              <a:rPr lang="fr-FR" altLang="en-US" sz="1800" b="1" dirty="0" smtClean="0">
                <a:solidFill>
                  <a:srgbClr val="00B050"/>
                </a:solidFill>
              </a:rPr>
              <a:t> </a:t>
            </a:r>
            <a:r>
              <a:rPr lang="fr-FR" altLang="en-US" sz="1800" b="1" dirty="0" err="1" smtClean="0">
                <a:solidFill>
                  <a:srgbClr val="00B050"/>
                </a:solidFill>
              </a:rPr>
              <a:t>potential</a:t>
            </a:r>
            <a:r>
              <a:rPr lang="fr-FR" altLang="en-US" sz="1800" b="1" dirty="0" smtClean="0">
                <a:solidFill>
                  <a:srgbClr val="00B050"/>
                </a:solidFill>
              </a:rPr>
              <a:t> data </a:t>
            </a:r>
            <a:r>
              <a:rPr lang="fr-FR" altLang="en-US" sz="1800" b="1" dirty="0" err="1" smtClean="0">
                <a:solidFill>
                  <a:srgbClr val="00B050"/>
                </a:solidFill>
              </a:rPr>
              <a:t>breach</a:t>
            </a:r>
            <a:r>
              <a:rPr lang="fr-FR" altLang="en-US" sz="1800" b="1" dirty="0" smtClean="0">
                <a:solidFill>
                  <a:srgbClr val="00B050"/>
                </a:solidFill>
              </a:rPr>
              <a:t> </a:t>
            </a:r>
            <a:r>
              <a:rPr lang="fr-FR" altLang="en-US" sz="1800" b="1" dirty="0" err="1" smtClean="0">
                <a:solidFill>
                  <a:srgbClr val="00B050"/>
                </a:solidFill>
              </a:rPr>
              <a:t>risks</a:t>
            </a:r>
            <a:r>
              <a:rPr lang="fr-FR" altLang="en-US" sz="1800" b="1" dirty="0" smtClean="0">
                <a:solidFill>
                  <a:srgbClr val="00B050"/>
                </a:solidFill>
              </a:rPr>
              <a:t>)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fr-FR" altLang="en-US" sz="1800" b="1" dirty="0">
              <a:solidFill>
                <a:srgbClr val="00B050"/>
              </a:solidFill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fr-FR" altLang="en-US" sz="1800" b="1" dirty="0" smtClean="0">
                <a:solidFill>
                  <a:srgbClr val="00B050"/>
                </a:solidFill>
              </a:rPr>
              <a:t>Check the impact of the </a:t>
            </a:r>
            <a:r>
              <a:rPr lang="fr-FR" altLang="en-US" sz="1800" b="1" dirty="0" err="1" smtClean="0">
                <a:solidFill>
                  <a:srgbClr val="00B050"/>
                </a:solidFill>
              </a:rPr>
              <a:t>breach</a:t>
            </a:r>
            <a:r>
              <a:rPr lang="fr-FR" altLang="en-US" sz="1800" b="1" dirty="0" smtClean="0">
                <a:solidFill>
                  <a:srgbClr val="00B050"/>
                </a:solidFill>
              </a:rPr>
              <a:t> </a:t>
            </a:r>
            <a:r>
              <a:rPr lang="fr-FR" altLang="en-US" sz="1800" b="1" dirty="0" err="1" smtClean="0">
                <a:solidFill>
                  <a:srgbClr val="00B050"/>
                </a:solidFill>
              </a:rPr>
              <a:t>with</a:t>
            </a:r>
            <a:r>
              <a:rPr lang="fr-FR" altLang="en-US" sz="1800" b="1" dirty="0" smtClean="0">
                <a:solidFill>
                  <a:srgbClr val="00B050"/>
                </a:solidFill>
              </a:rPr>
              <a:t> the </a:t>
            </a:r>
            <a:r>
              <a:rPr lang="fr-FR" altLang="en-US" sz="1800" b="1" dirty="0" err="1" smtClean="0">
                <a:solidFill>
                  <a:srgbClr val="00B050"/>
                </a:solidFill>
              </a:rPr>
              <a:t>ExC</a:t>
            </a:r>
            <a:endParaRPr lang="fr-FR" altLang="en-US" sz="1800" b="1" dirty="0" smtClean="0">
              <a:solidFill>
                <a:srgbClr val="00B050"/>
              </a:solidFill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fr-FR" altLang="en-US" sz="1800" b="1" dirty="0">
              <a:solidFill>
                <a:srgbClr val="00B050"/>
              </a:solidFill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fr-FR" altLang="en-US" sz="1800" b="1" dirty="0" err="1" smtClean="0">
                <a:solidFill>
                  <a:srgbClr val="00B050"/>
                </a:solidFill>
              </a:rPr>
              <a:t>Assess</a:t>
            </a:r>
            <a:r>
              <a:rPr lang="fr-FR" altLang="en-US" sz="1800" b="1" dirty="0" smtClean="0">
                <a:solidFill>
                  <a:srgbClr val="00B050"/>
                </a:solidFill>
              </a:rPr>
              <a:t> if the EDPS </a:t>
            </a:r>
            <a:r>
              <a:rPr lang="fr-FR" altLang="en-US" sz="1800" b="1" dirty="0" err="1" smtClean="0">
                <a:solidFill>
                  <a:srgbClr val="00B050"/>
                </a:solidFill>
              </a:rPr>
              <a:t>should</a:t>
            </a:r>
            <a:r>
              <a:rPr lang="fr-FR" altLang="en-US" sz="1800" b="1" dirty="0" smtClean="0">
                <a:solidFill>
                  <a:srgbClr val="00B050"/>
                </a:solidFill>
              </a:rPr>
              <a:t> </a:t>
            </a:r>
            <a:r>
              <a:rPr lang="fr-FR" altLang="en-US" sz="1800" b="1" dirty="0" err="1" smtClean="0">
                <a:solidFill>
                  <a:srgbClr val="00B050"/>
                </a:solidFill>
              </a:rPr>
              <a:t>be</a:t>
            </a:r>
            <a:r>
              <a:rPr lang="fr-FR" altLang="en-US" sz="1800" b="1" dirty="0" smtClean="0">
                <a:solidFill>
                  <a:srgbClr val="00B050"/>
                </a:solidFill>
              </a:rPr>
              <a:t> </a:t>
            </a:r>
            <a:r>
              <a:rPr lang="fr-FR" altLang="en-US" sz="1800" b="1" dirty="0" err="1" smtClean="0">
                <a:solidFill>
                  <a:srgbClr val="00B050"/>
                </a:solidFill>
              </a:rPr>
              <a:t>notified</a:t>
            </a:r>
            <a:r>
              <a:rPr lang="fr-FR" altLang="en-US" sz="1800" b="1" dirty="0" smtClean="0">
                <a:solidFill>
                  <a:srgbClr val="00B050"/>
                </a:solidFill>
              </a:rPr>
              <a:t> as </a:t>
            </a:r>
            <a:r>
              <a:rPr lang="fr-FR" altLang="en-US" sz="1800" b="1" dirty="0" err="1" smtClean="0">
                <a:solidFill>
                  <a:srgbClr val="00B050"/>
                </a:solidFill>
              </a:rPr>
              <a:t>well</a:t>
            </a:r>
            <a:r>
              <a:rPr lang="fr-FR" altLang="en-US" sz="1800" b="1" dirty="0" smtClean="0">
                <a:solidFill>
                  <a:srgbClr val="00B050"/>
                </a:solidFill>
              </a:rPr>
              <a:t> as the data </a:t>
            </a:r>
            <a:r>
              <a:rPr lang="fr-FR" altLang="en-US" sz="1800" b="1" dirty="0" err="1" smtClean="0">
                <a:solidFill>
                  <a:srgbClr val="00B050"/>
                </a:solidFill>
              </a:rPr>
              <a:t>subjects</a:t>
            </a:r>
            <a:r>
              <a:rPr lang="fr-FR" altLang="en-US" sz="1800" b="1" dirty="0" smtClean="0">
                <a:solidFill>
                  <a:srgbClr val="00B050"/>
                </a:solidFill>
              </a:rPr>
              <a:t>, </a:t>
            </a:r>
            <a:r>
              <a:rPr lang="fr-FR" altLang="en-US" sz="1800" b="1" dirty="0" err="1" smtClean="0">
                <a:solidFill>
                  <a:srgbClr val="00B050"/>
                </a:solidFill>
              </a:rPr>
              <a:t>according</a:t>
            </a:r>
            <a:r>
              <a:rPr lang="fr-FR" altLang="en-US" sz="1800" b="1" dirty="0" smtClean="0">
                <a:solidFill>
                  <a:srgbClr val="00B050"/>
                </a:solidFill>
              </a:rPr>
              <a:t> to the </a:t>
            </a:r>
            <a:r>
              <a:rPr lang="fr-FR" altLang="en-US" sz="1800" b="1" dirty="0" err="1" smtClean="0">
                <a:solidFill>
                  <a:srgbClr val="00B050"/>
                </a:solidFill>
              </a:rPr>
              <a:t>Regulation</a:t>
            </a:r>
            <a:endParaRPr lang="fr-FR" altLang="en-US" sz="1800" b="1" dirty="0" smtClean="0">
              <a:solidFill>
                <a:srgbClr val="00B050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fr-FR" altLang="en-US" sz="1800" dirty="0" smtClean="0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fr-FR" altLang="en-US" sz="1800" dirty="0" smtClean="0">
                <a:solidFill>
                  <a:srgbClr val="002060"/>
                </a:solidFill>
              </a:rPr>
              <a:t>If the EDPS has to </a:t>
            </a:r>
            <a:r>
              <a:rPr lang="fr-FR" altLang="en-US" sz="1800" dirty="0" err="1" smtClean="0">
                <a:solidFill>
                  <a:srgbClr val="002060"/>
                </a:solidFill>
              </a:rPr>
              <a:t>be</a:t>
            </a:r>
            <a:r>
              <a:rPr lang="fr-FR" altLang="en-US" sz="1800" dirty="0" smtClean="0">
                <a:solidFill>
                  <a:srgbClr val="002060"/>
                </a:solidFill>
              </a:rPr>
              <a:t> </a:t>
            </a:r>
            <a:r>
              <a:rPr lang="fr-FR" altLang="en-US" sz="1800" dirty="0" err="1" smtClean="0">
                <a:solidFill>
                  <a:srgbClr val="002060"/>
                </a:solidFill>
              </a:rPr>
              <a:t>informed</a:t>
            </a:r>
            <a:r>
              <a:rPr lang="fr-FR" altLang="en-US" sz="1800" dirty="0" smtClean="0">
                <a:solidFill>
                  <a:srgbClr val="002060"/>
                </a:solidFill>
              </a:rPr>
              <a:t>, SWK </a:t>
            </a:r>
            <a:r>
              <a:rPr lang="fr-FR" altLang="en-US" sz="1800" dirty="0" err="1" smtClean="0">
                <a:solidFill>
                  <a:srgbClr val="002060"/>
                </a:solidFill>
              </a:rPr>
              <a:t>should</a:t>
            </a:r>
            <a:r>
              <a:rPr lang="fr-FR" altLang="en-US" sz="1800" dirty="0" smtClean="0">
                <a:solidFill>
                  <a:srgbClr val="002060"/>
                </a:solidFill>
              </a:rPr>
              <a:t> </a:t>
            </a:r>
            <a:r>
              <a:rPr lang="fr-FR" altLang="en-US" sz="1800" dirty="0" smtClean="0">
                <a:solidFill>
                  <a:srgbClr val="002060"/>
                </a:solidFill>
              </a:rPr>
              <a:t>do </a:t>
            </a:r>
            <a:r>
              <a:rPr lang="fr-FR" altLang="en-US" sz="1800" dirty="0" err="1" smtClean="0">
                <a:solidFill>
                  <a:srgbClr val="002060"/>
                </a:solidFill>
              </a:rPr>
              <a:t>it</a:t>
            </a:r>
            <a:r>
              <a:rPr lang="fr-FR" altLang="en-US" sz="1800" dirty="0" smtClean="0">
                <a:solidFill>
                  <a:srgbClr val="002060"/>
                </a:solidFill>
              </a:rPr>
              <a:t> no </a:t>
            </a:r>
            <a:r>
              <a:rPr lang="fr-FR" altLang="en-US" sz="1800" dirty="0" err="1" smtClean="0">
                <a:solidFill>
                  <a:srgbClr val="002060"/>
                </a:solidFill>
              </a:rPr>
              <a:t>later</a:t>
            </a:r>
            <a:r>
              <a:rPr lang="fr-FR" altLang="en-US" sz="1800" dirty="0" smtClean="0">
                <a:solidFill>
                  <a:srgbClr val="002060"/>
                </a:solidFill>
              </a:rPr>
              <a:t> </a:t>
            </a:r>
            <a:r>
              <a:rPr lang="fr-FR" altLang="en-US" sz="1800" dirty="0" err="1" smtClean="0">
                <a:solidFill>
                  <a:srgbClr val="002060"/>
                </a:solidFill>
              </a:rPr>
              <a:t>than</a:t>
            </a:r>
            <a:r>
              <a:rPr lang="fr-FR" altLang="en-US" sz="1800" dirty="0" smtClean="0">
                <a:solidFill>
                  <a:srgbClr val="002060"/>
                </a:solidFill>
              </a:rPr>
              <a:t> 72h. Notification </a:t>
            </a:r>
            <a:r>
              <a:rPr lang="fr-FR" altLang="en-US" sz="1800" dirty="0" err="1" smtClean="0">
                <a:solidFill>
                  <a:srgbClr val="002060"/>
                </a:solidFill>
              </a:rPr>
              <a:t>should</a:t>
            </a:r>
            <a:r>
              <a:rPr lang="fr-FR" altLang="en-US" sz="1800" dirty="0" smtClean="0">
                <a:solidFill>
                  <a:srgbClr val="002060"/>
                </a:solidFill>
              </a:rPr>
              <a:t> </a:t>
            </a:r>
            <a:r>
              <a:rPr lang="fr-FR" altLang="en-US" sz="1800" dirty="0" err="1" smtClean="0">
                <a:solidFill>
                  <a:srgbClr val="002060"/>
                </a:solidFill>
              </a:rPr>
              <a:t>contain</a:t>
            </a:r>
            <a:r>
              <a:rPr lang="fr-FR" altLang="en-US" sz="1800" dirty="0" smtClean="0">
                <a:solidFill>
                  <a:srgbClr val="002060"/>
                </a:solidFill>
              </a:rPr>
              <a:t>:</a:t>
            </a:r>
            <a:endParaRPr lang="fr-FR" altLang="en-US" sz="1800" dirty="0" smtClean="0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  <a:buFontTx/>
              <a:buChar char="-"/>
            </a:pPr>
            <a:r>
              <a:rPr lang="fr-FR" altLang="en-US" sz="1800" dirty="0" smtClean="0">
                <a:solidFill>
                  <a:srgbClr val="002060"/>
                </a:solidFill>
              </a:rPr>
              <a:t>nature of the </a:t>
            </a:r>
            <a:r>
              <a:rPr lang="fr-FR" altLang="en-US" sz="1800" dirty="0" err="1" smtClean="0">
                <a:solidFill>
                  <a:srgbClr val="002060"/>
                </a:solidFill>
              </a:rPr>
              <a:t>breach</a:t>
            </a:r>
            <a:r>
              <a:rPr lang="fr-FR" altLang="en-US" sz="1800" dirty="0" smtClean="0">
                <a:solidFill>
                  <a:srgbClr val="002060"/>
                </a:solidFill>
              </a:rPr>
              <a:t>,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fr-FR" altLang="en-US" sz="1800" dirty="0" err="1" smtClean="0">
                <a:solidFill>
                  <a:srgbClr val="002060"/>
                </a:solidFill>
              </a:rPr>
              <a:t>name</a:t>
            </a:r>
            <a:r>
              <a:rPr lang="fr-FR" altLang="en-US" sz="1800" dirty="0" smtClean="0">
                <a:solidFill>
                  <a:srgbClr val="002060"/>
                </a:solidFill>
              </a:rPr>
              <a:t> and contact </a:t>
            </a:r>
            <a:r>
              <a:rPr lang="fr-FR" altLang="en-US" sz="1800" dirty="0" err="1" smtClean="0">
                <a:solidFill>
                  <a:srgbClr val="002060"/>
                </a:solidFill>
              </a:rPr>
              <a:t>details</a:t>
            </a:r>
            <a:r>
              <a:rPr lang="fr-FR" altLang="en-US" sz="1800" dirty="0" smtClean="0">
                <a:solidFill>
                  <a:srgbClr val="002060"/>
                </a:solidFill>
              </a:rPr>
              <a:t> of the DPO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fr-FR" altLang="en-US" sz="1800" dirty="0" err="1" smtClean="0">
                <a:solidFill>
                  <a:srgbClr val="002060"/>
                </a:solidFill>
              </a:rPr>
              <a:t>likely</a:t>
            </a:r>
            <a:r>
              <a:rPr lang="fr-FR" altLang="en-US" sz="1800" dirty="0" smtClean="0">
                <a:solidFill>
                  <a:srgbClr val="002060"/>
                </a:solidFill>
              </a:rPr>
              <a:t> </a:t>
            </a:r>
            <a:r>
              <a:rPr lang="fr-FR" altLang="en-US" sz="1800" dirty="0" err="1" smtClean="0">
                <a:solidFill>
                  <a:srgbClr val="002060"/>
                </a:solidFill>
              </a:rPr>
              <a:t>consequences</a:t>
            </a:r>
            <a:r>
              <a:rPr lang="fr-FR" altLang="en-US" sz="1800" dirty="0" smtClean="0">
                <a:solidFill>
                  <a:srgbClr val="002060"/>
                </a:solidFill>
              </a:rPr>
              <a:t> of the data </a:t>
            </a:r>
            <a:r>
              <a:rPr lang="fr-FR" altLang="en-US" sz="1800" dirty="0" err="1" smtClean="0">
                <a:solidFill>
                  <a:srgbClr val="002060"/>
                </a:solidFill>
              </a:rPr>
              <a:t>breach</a:t>
            </a:r>
            <a:endParaRPr lang="fr-FR" altLang="en-US" sz="1800" dirty="0" smtClean="0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  <a:buFontTx/>
              <a:buChar char="-"/>
            </a:pPr>
            <a:r>
              <a:rPr lang="fr-FR" altLang="en-US" sz="1800" dirty="0" err="1" smtClean="0">
                <a:solidFill>
                  <a:srgbClr val="002060"/>
                </a:solidFill>
              </a:rPr>
              <a:t>mitigating</a:t>
            </a:r>
            <a:r>
              <a:rPr lang="fr-FR" altLang="en-US" sz="1800" dirty="0" smtClean="0">
                <a:solidFill>
                  <a:srgbClr val="002060"/>
                </a:solidFill>
              </a:rPr>
              <a:t> </a:t>
            </a:r>
            <a:r>
              <a:rPr lang="fr-FR" altLang="en-US" sz="1800" dirty="0" err="1" smtClean="0">
                <a:solidFill>
                  <a:srgbClr val="002060"/>
                </a:solidFill>
              </a:rPr>
              <a:t>measures</a:t>
            </a:r>
            <a:r>
              <a:rPr lang="fr-FR" altLang="en-US" sz="1800" dirty="0" smtClean="0">
                <a:solidFill>
                  <a:srgbClr val="002060"/>
                </a:solidFill>
              </a:rPr>
              <a:t> </a:t>
            </a:r>
            <a:r>
              <a:rPr lang="fr-FR" altLang="en-US" sz="1800" dirty="0" err="1" smtClean="0">
                <a:solidFill>
                  <a:srgbClr val="002060"/>
                </a:solidFill>
              </a:rPr>
              <a:t>taken</a:t>
            </a:r>
            <a:r>
              <a:rPr lang="fr-FR" altLang="en-US" sz="1800" dirty="0" smtClean="0">
                <a:solidFill>
                  <a:srgbClr val="002060"/>
                </a:solidFill>
              </a:rPr>
              <a:t> by SWK</a:t>
            </a:r>
          </a:p>
          <a:p>
            <a:pPr>
              <a:lnSpc>
                <a:spcPct val="80000"/>
              </a:lnSpc>
              <a:buFontTx/>
              <a:buChar char="-"/>
            </a:pPr>
            <a:endParaRPr lang="fr-FR" altLang="en-US" sz="1800" dirty="0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  <a:buFontTx/>
              <a:buChar char="-"/>
            </a:pPr>
            <a:endParaRPr lang="fr-FR" altLang="en-US" sz="1800" dirty="0">
              <a:solidFill>
                <a:srgbClr val="002060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fr-FR" altLang="en-US" sz="1800" dirty="0" smtClean="0">
              <a:solidFill>
                <a:srgbClr val="002060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fr-FR" altLang="en-US" sz="1800" dirty="0" smtClean="0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fr-FR" altLang="en-US" sz="1800" dirty="0" smtClean="0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fr-FR" altLang="en-US" sz="1800" dirty="0" smtClean="0">
              <a:solidFill>
                <a:srgbClr val="002060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fr-FR" altLang="en-US" sz="1800" dirty="0">
              <a:solidFill>
                <a:srgbClr val="002060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fr-FR" altLang="en-US" sz="2000" dirty="0" smtClean="0">
              <a:solidFill>
                <a:srgbClr val="002060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fr-FR" altLang="en-US" sz="2000" dirty="0" smtClean="0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fr-FR" altLang="en-US" sz="2000" dirty="0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ü"/>
            </a:pPr>
            <a:endParaRPr lang="fr-FR" altLang="en-US" sz="2000" dirty="0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fr-FR" altLang="en-US" sz="2000" dirty="0" smtClean="0">
              <a:solidFill>
                <a:srgbClr val="002060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fr-FR" altLang="en-US" sz="2000" dirty="0">
              <a:solidFill>
                <a:srgbClr val="002060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en-GB" altLang="en-US" sz="2000" dirty="0" smtClean="0">
              <a:solidFill>
                <a:srgbClr val="002060"/>
              </a:solidFill>
            </a:endParaRPr>
          </a:p>
        </p:txBody>
      </p:sp>
      <p:sp>
        <p:nvSpPr>
          <p:cNvPr id="1843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7937" y="6453336"/>
            <a:ext cx="2133600" cy="476250"/>
          </a:xfrm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87D4B20-05C6-4765-8F2F-938DD79E8104}" type="slidenum">
              <a:rPr lang="en-GB" altLang="en-US" sz="1300" smtClean="0"/>
              <a:pPr/>
              <a:t>11</a:t>
            </a:fld>
            <a:endParaRPr lang="en-GB" altLang="en-US" sz="1300" dirty="0" smtClean="0"/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37" y="255691"/>
            <a:ext cx="1331913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2626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7" y="1767488"/>
            <a:ext cx="6214229" cy="3821751"/>
          </a:xfrm>
          <a:prstGeom prst="rect">
            <a:avLst/>
          </a:prstGeom>
        </p:spPr>
      </p:pic>
      <p:sp>
        <p:nvSpPr>
          <p:cNvPr id="18434" name="Title 1"/>
          <p:cNvSpPr>
            <a:spLocks noGrp="1"/>
          </p:cNvSpPr>
          <p:nvPr>
            <p:ph type="title"/>
          </p:nvPr>
        </p:nvSpPr>
        <p:spPr bwMode="auto">
          <a:xfrm>
            <a:off x="1691680" y="584899"/>
            <a:ext cx="7200800" cy="60743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fr-FR" altLang="en-US" sz="3200" b="1" dirty="0" smtClean="0">
                <a:solidFill>
                  <a:schemeClr val="accent6"/>
                </a:solidFill>
              </a:rPr>
              <a:t>8. </a:t>
            </a:r>
            <a:r>
              <a:rPr lang="fr-FR" altLang="en-US" sz="3200" b="1" dirty="0" err="1" smtClean="0">
                <a:solidFill>
                  <a:schemeClr val="accent6"/>
                </a:solidFill>
              </a:rPr>
              <a:t>Personal</a:t>
            </a:r>
            <a:r>
              <a:rPr lang="fr-FR" altLang="en-US" sz="3200" b="1" dirty="0" smtClean="0">
                <a:solidFill>
                  <a:schemeClr val="accent6"/>
                </a:solidFill>
              </a:rPr>
              <a:t> </a:t>
            </a:r>
            <a:r>
              <a:rPr lang="fr-FR" altLang="en-US" sz="3200" b="1" dirty="0" smtClean="0">
                <a:solidFill>
                  <a:schemeClr val="accent6"/>
                </a:solidFill>
              </a:rPr>
              <a:t>data </a:t>
            </a:r>
            <a:r>
              <a:rPr lang="fr-FR" altLang="en-US" sz="3200" b="1" dirty="0" err="1" smtClean="0">
                <a:solidFill>
                  <a:schemeClr val="accent6"/>
                </a:solidFill>
              </a:rPr>
              <a:t>breach</a:t>
            </a:r>
            <a:r>
              <a:rPr lang="fr-FR" altLang="en-US" sz="3200" b="1" dirty="0" smtClean="0">
                <a:solidFill>
                  <a:schemeClr val="accent6"/>
                </a:solidFill>
              </a:rPr>
              <a:t> notification</a:t>
            </a:r>
            <a:br>
              <a:rPr lang="fr-FR" altLang="en-US" sz="3200" b="1" dirty="0" smtClean="0">
                <a:solidFill>
                  <a:schemeClr val="accent6"/>
                </a:solidFill>
              </a:rPr>
            </a:br>
            <a:endParaRPr lang="en-GB" altLang="en-US" sz="3200" b="1" dirty="0" smtClean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767489"/>
            <a:ext cx="4248472" cy="3821751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80000"/>
              </a:lnSpc>
              <a:buFontTx/>
              <a:buChar char="-"/>
            </a:pPr>
            <a:endParaRPr lang="fr-FR" altLang="en-US" sz="1800" dirty="0" smtClean="0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fr-FR" altLang="en-US" sz="1800" dirty="0" err="1" smtClean="0">
                <a:solidFill>
                  <a:srgbClr val="002060"/>
                </a:solidFill>
              </a:rPr>
              <a:t>Inform</a:t>
            </a:r>
            <a:r>
              <a:rPr lang="fr-FR" altLang="en-US" sz="1800" dirty="0" smtClean="0">
                <a:solidFill>
                  <a:srgbClr val="002060"/>
                </a:solidFill>
              </a:rPr>
              <a:t> data </a:t>
            </a:r>
            <a:r>
              <a:rPr lang="fr-FR" altLang="en-US" sz="1800" dirty="0" err="1" smtClean="0">
                <a:solidFill>
                  <a:srgbClr val="002060"/>
                </a:solidFill>
              </a:rPr>
              <a:t>subjects</a:t>
            </a:r>
            <a:r>
              <a:rPr lang="fr-FR" altLang="en-US" sz="1800" dirty="0" smtClean="0">
                <a:solidFill>
                  <a:srgbClr val="002060"/>
                </a:solidFill>
              </a:rPr>
              <a:t>?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fr-FR" altLang="en-US" sz="1800" dirty="0" smtClean="0">
                <a:solidFill>
                  <a:srgbClr val="002060"/>
                </a:solidFill>
              </a:rPr>
              <a:t>« It </a:t>
            </a:r>
            <a:r>
              <a:rPr lang="fr-FR" altLang="en-US" sz="1800" dirty="0" err="1" smtClean="0">
                <a:solidFill>
                  <a:srgbClr val="002060"/>
                </a:solidFill>
              </a:rPr>
              <a:t>would</a:t>
            </a:r>
            <a:r>
              <a:rPr lang="fr-FR" altLang="en-US" sz="1800" dirty="0" smtClean="0">
                <a:solidFill>
                  <a:srgbClr val="002060"/>
                </a:solidFill>
              </a:rPr>
              <a:t> </a:t>
            </a:r>
            <a:r>
              <a:rPr lang="fr-FR" altLang="en-US" sz="1800" dirty="0" err="1" smtClean="0">
                <a:solidFill>
                  <a:srgbClr val="002060"/>
                </a:solidFill>
              </a:rPr>
              <a:t>involve</a:t>
            </a:r>
            <a:r>
              <a:rPr lang="fr-FR" altLang="en-US" sz="1800" dirty="0" smtClean="0">
                <a:solidFill>
                  <a:srgbClr val="002060"/>
                </a:solidFill>
              </a:rPr>
              <a:t> </a:t>
            </a:r>
            <a:r>
              <a:rPr lang="fr-FR" altLang="en-US" sz="1800" dirty="0" err="1" smtClean="0">
                <a:solidFill>
                  <a:srgbClr val="002060"/>
                </a:solidFill>
              </a:rPr>
              <a:t>disproportionate</a:t>
            </a:r>
            <a:r>
              <a:rPr lang="fr-FR" altLang="en-US" sz="1800" dirty="0" smtClean="0">
                <a:solidFill>
                  <a:srgbClr val="002060"/>
                </a:solidFill>
              </a:rPr>
              <a:t> effort » (Art.38(3(c) of the </a:t>
            </a:r>
            <a:r>
              <a:rPr lang="fr-FR" altLang="en-US" sz="1800" dirty="0" err="1" smtClean="0">
                <a:solidFill>
                  <a:srgbClr val="002060"/>
                </a:solidFill>
              </a:rPr>
              <a:t>Proposal</a:t>
            </a:r>
            <a:r>
              <a:rPr lang="fr-FR" altLang="en-US" sz="1800" dirty="0" smtClean="0">
                <a:solidFill>
                  <a:srgbClr val="002060"/>
                </a:solidFill>
              </a:rPr>
              <a:t>)</a:t>
            </a:r>
          </a:p>
          <a:p>
            <a:pPr marL="0" indent="0">
              <a:lnSpc>
                <a:spcPct val="80000"/>
              </a:lnSpc>
              <a:buNone/>
            </a:pPr>
            <a:endParaRPr lang="fr-FR" altLang="en-US" sz="1800" b="1" dirty="0" smtClean="0">
              <a:solidFill>
                <a:srgbClr val="00B050"/>
              </a:solidFill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fr-FR" altLang="en-US" sz="1800" b="1" dirty="0" smtClean="0">
                <a:solidFill>
                  <a:srgbClr val="00B050"/>
                </a:solidFill>
              </a:rPr>
              <a:t>public communication or </a:t>
            </a:r>
            <a:r>
              <a:rPr lang="fr-FR" altLang="en-US" sz="1800" b="1" dirty="0" err="1">
                <a:solidFill>
                  <a:srgbClr val="00B050"/>
                </a:solidFill>
              </a:rPr>
              <a:t>similar</a:t>
            </a:r>
            <a:r>
              <a:rPr lang="fr-FR" altLang="en-US" sz="1800" b="1" dirty="0">
                <a:solidFill>
                  <a:srgbClr val="00B050"/>
                </a:solidFill>
              </a:rPr>
              <a:t> </a:t>
            </a:r>
            <a:r>
              <a:rPr lang="fr-FR" altLang="en-US" sz="1800" b="1" dirty="0" err="1">
                <a:solidFill>
                  <a:srgbClr val="00B050"/>
                </a:solidFill>
              </a:rPr>
              <a:t>measure</a:t>
            </a:r>
            <a:r>
              <a:rPr lang="fr-FR" altLang="en-US" sz="1800" b="1" dirty="0">
                <a:solidFill>
                  <a:srgbClr val="00B050"/>
                </a:solidFill>
              </a:rPr>
              <a:t> to </a:t>
            </a:r>
            <a:r>
              <a:rPr lang="fr-FR" altLang="en-US" sz="1800" b="1" dirty="0" err="1">
                <a:solidFill>
                  <a:srgbClr val="00B050"/>
                </a:solidFill>
              </a:rPr>
              <a:t>inform</a:t>
            </a:r>
            <a:r>
              <a:rPr lang="fr-FR" altLang="en-US" sz="1800" b="1" dirty="0">
                <a:solidFill>
                  <a:srgbClr val="00B050"/>
                </a:solidFill>
              </a:rPr>
              <a:t> </a:t>
            </a:r>
            <a:r>
              <a:rPr lang="fr-FR" altLang="en-US" sz="1800" b="1" dirty="0" err="1">
                <a:solidFill>
                  <a:srgbClr val="00B050"/>
                </a:solidFill>
              </a:rPr>
              <a:t>them</a:t>
            </a:r>
            <a:r>
              <a:rPr lang="fr-FR" altLang="en-US" sz="1800" b="1" dirty="0">
                <a:solidFill>
                  <a:srgbClr val="00B050"/>
                </a:solidFill>
              </a:rPr>
              <a:t> in an </a:t>
            </a:r>
            <a:r>
              <a:rPr lang="fr-FR" altLang="en-US" sz="1800" b="1" dirty="0" err="1">
                <a:solidFill>
                  <a:srgbClr val="00B050"/>
                </a:solidFill>
              </a:rPr>
              <a:t>equally</a:t>
            </a:r>
            <a:r>
              <a:rPr lang="fr-FR" altLang="en-US" sz="1800" b="1" dirty="0">
                <a:solidFill>
                  <a:srgbClr val="00B050"/>
                </a:solidFill>
              </a:rPr>
              <a:t> effective </a:t>
            </a:r>
            <a:r>
              <a:rPr lang="fr-FR" altLang="en-US" sz="1800" b="1" dirty="0" err="1" smtClean="0">
                <a:solidFill>
                  <a:srgbClr val="00B050"/>
                </a:solidFill>
              </a:rPr>
              <a:t>manner</a:t>
            </a:r>
            <a:r>
              <a:rPr lang="fr-FR" altLang="en-US" sz="1800" b="1" dirty="0" smtClean="0">
                <a:solidFill>
                  <a:srgbClr val="00B050"/>
                </a:solidFill>
              </a:rPr>
              <a:t> (</a:t>
            </a:r>
            <a:r>
              <a:rPr lang="fr-FR" altLang="en-US" sz="1800" b="1" dirty="0" err="1" smtClean="0">
                <a:solidFill>
                  <a:srgbClr val="00B050"/>
                </a:solidFill>
              </a:rPr>
              <a:t>e.g</a:t>
            </a:r>
            <a:r>
              <a:rPr lang="fr-FR" altLang="en-US" sz="1800" b="1" dirty="0">
                <a:solidFill>
                  <a:srgbClr val="00B050"/>
                </a:solidFill>
              </a:rPr>
              <a:t>. note on the </a:t>
            </a:r>
            <a:r>
              <a:rPr lang="fr-FR" altLang="en-US" sz="1800" b="1" dirty="0" err="1" smtClean="0">
                <a:solidFill>
                  <a:srgbClr val="00B050"/>
                </a:solidFill>
              </a:rPr>
              <a:t>website</a:t>
            </a:r>
            <a:r>
              <a:rPr lang="fr-FR" altLang="en-US" sz="1800" b="1" dirty="0" smtClean="0">
                <a:solidFill>
                  <a:srgbClr val="00B050"/>
                </a:solidFill>
              </a:rPr>
              <a:t>)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ü"/>
            </a:pPr>
            <a:endParaRPr lang="fr-FR" altLang="en-US" sz="1800" b="1" dirty="0">
              <a:solidFill>
                <a:srgbClr val="00B050"/>
              </a:solidFill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fr-FR" altLang="en-US" sz="1800" b="1" dirty="0" err="1" smtClean="0">
                <a:solidFill>
                  <a:srgbClr val="00B050"/>
                </a:solidFill>
              </a:rPr>
              <a:t>there</a:t>
            </a:r>
            <a:r>
              <a:rPr lang="fr-FR" altLang="en-US" sz="1800" b="1" dirty="0" smtClean="0">
                <a:solidFill>
                  <a:srgbClr val="00B050"/>
                </a:solidFill>
              </a:rPr>
              <a:t> </a:t>
            </a:r>
            <a:r>
              <a:rPr lang="fr-FR" altLang="en-US" sz="1800" b="1" dirty="0" err="1" smtClean="0">
                <a:solidFill>
                  <a:srgbClr val="00B050"/>
                </a:solidFill>
              </a:rPr>
              <a:t>is</a:t>
            </a:r>
            <a:r>
              <a:rPr lang="fr-FR" altLang="en-US" sz="1800" b="1" dirty="0" smtClean="0">
                <a:solidFill>
                  <a:srgbClr val="00B050"/>
                </a:solidFill>
              </a:rPr>
              <a:t> no </a:t>
            </a:r>
            <a:r>
              <a:rPr lang="fr-FR" altLang="en-US" sz="1800" b="1" dirty="0" err="1" smtClean="0">
                <a:solidFill>
                  <a:srgbClr val="00B050"/>
                </a:solidFill>
              </a:rPr>
              <a:t>mandatory</a:t>
            </a:r>
            <a:r>
              <a:rPr lang="fr-FR" altLang="en-US" sz="1800" b="1" dirty="0" smtClean="0">
                <a:solidFill>
                  <a:srgbClr val="00B050"/>
                </a:solidFill>
              </a:rPr>
              <a:t> </a:t>
            </a:r>
            <a:r>
              <a:rPr lang="fr-FR" altLang="en-US" sz="1800" b="1" dirty="0" err="1" smtClean="0">
                <a:solidFill>
                  <a:srgbClr val="00B050"/>
                </a:solidFill>
              </a:rPr>
              <a:t>template</a:t>
            </a:r>
            <a:r>
              <a:rPr lang="fr-FR" altLang="en-US" sz="1800" b="1" dirty="0" smtClean="0">
                <a:solidFill>
                  <a:srgbClr val="00B050"/>
                </a:solidFill>
              </a:rPr>
              <a:t> to </a:t>
            </a:r>
            <a:r>
              <a:rPr lang="fr-FR" altLang="en-US" sz="1800" b="1" dirty="0" err="1" smtClean="0">
                <a:solidFill>
                  <a:srgbClr val="00B050"/>
                </a:solidFill>
              </a:rPr>
              <a:t>inform</a:t>
            </a:r>
            <a:r>
              <a:rPr lang="fr-FR" altLang="en-US" sz="1800" b="1" dirty="0" smtClean="0">
                <a:solidFill>
                  <a:srgbClr val="00B050"/>
                </a:solidFill>
              </a:rPr>
              <a:t> the data </a:t>
            </a:r>
            <a:r>
              <a:rPr lang="fr-FR" altLang="en-US" sz="1800" b="1" dirty="0" err="1" smtClean="0">
                <a:solidFill>
                  <a:srgbClr val="00B050"/>
                </a:solidFill>
              </a:rPr>
              <a:t>subjects</a:t>
            </a:r>
            <a:endParaRPr lang="fr-FR" altLang="en-US" sz="1800" b="1" dirty="0" smtClean="0">
              <a:solidFill>
                <a:srgbClr val="00B050"/>
              </a:solidFill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ü"/>
            </a:pPr>
            <a:endParaRPr lang="fr-FR" altLang="en-US" sz="1800" b="1" dirty="0">
              <a:solidFill>
                <a:srgbClr val="00B050"/>
              </a:solidFill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fr-FR" altLang="en-US" sz="1800" dirty="0" smtClean="0">
                <a:solidFill>
                  <a:srgbClr val="002060"/>
                </a:solidFill>
              </a:rPr>
              <a:t>Keyword: document </a:t>
            </a:r>
            <a:r>
              <a:rPr lang="fr-FR" altLang="en-US" sz="1800" dirty="0" err="1" smtClean="0">
                <a:solidFill>
                  <a:srgbClr val="002060"/>
                </a:solidFill>
              </a:rPr>
              <a:t>everything</a:t>
            </a:r>
            <a:r>
              <a:rPr lang="fr-FR" altLang="en-US" sz="1800" dirty="0" smtClean="0">
                <a:solidFill>
                  <a:srgbClr val="002060"/>
                </a:solidFill>
              </a:rPr>
              <a:t>!!!</a:t>
            </a:r>
            <a:endParaRPr lang="fr-FR" altLang="en-US" sz="1800" dirty="0">
              <a:solidFill>
                <a:srgbClr val="002060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fr-FR" altLang="en-US" sz="1800" dirty="0" smtClean="0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fr-FR" altLang="en-US" sz="1800" dirty="0" smtClean="0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fr-FR" altLang="en-US" sz="1800" dirty="0" smtClean="0">
              <a:solidFill>
                <a:srgbClr val="002060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fr-FR" altLang="en-US" sz="1800" dirty="0">
              <a:solidFill>
                <a:srgbClr val="002060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fr-FR" altLang="en-US" sz="2000" dirty="0" smtClean="0">
              <a:solidFill>
                <a:srgbClr val="002060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fr-FR" altLang="en-US" sz="2000" dirty="0" smtClean="0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fr-FR" altLang="en-US" sz="2000" dirty="0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ü"/>
            </a:pPr>
            <a:endParaRPr lang="fr-FR" altLang="en-US" sz="2000" dirty="0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fr-FR" altLang="en-US" sz="2000" dirty="0" smtClean="0">
              <a:solidFill>
                <a:srgbClr val="002060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fr-FR" altLang="en-US" sz="2000" dirty="0">
              <a:solidFill>
                <a:srgbClr val="002060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en-GB" altLang="en-US" sz="2000" dirty="0" smtClean="0">
              <a:solidFill>
                <a:srgbClr val="002060"/>
              </a:solidFill>
            </a:endParaRPr>
          </a:p>
        </p:txBody>
      </p:sp>
      <p:sp>
        <p:nvSpPr>
          <p:cNvPr id="1843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7937" y="6453336"/>
            <a:ext cx="2133600" cy="476250"/>
          </a:xfrm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87D4B20-05C6-4765-8F2F-938DD79E8104}" type="slidenum">
              <a:rPr lang="en-GB" altLang="en-US" sz="1300" smtClean="0"/>
              <a:pPr/>
              <a:t>12</a:t>
            </a:fld>
            <a:endParaRPr lang="en-GB" altLang="en-US" sz="1300" dirty="0" smtClean="0"/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37" y="255691"/>
            <a:ext cx="1331913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2628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60" y="3175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5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735" y="194577"/>
            <a:ext cx="7058025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6" name="Picture 4" descr="menu_icon_twitter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06" y="5612606"/>
            <a:ext cx="547687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92350" y="5640388"/>
            <a:ext cx="275590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4067175" y="4938713"/>
            <a:ext cx="4572000" cy="13477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fr-FR" sz="2400" b="1" kern="0" dirty="0">
                <a:solidFill>
                  <a:srgbClr val="333399"/>
                </a:solidFill>
                <a:latin typeface="Arial"/>
                <a:ea typeface="ＭＳ Ｐゴシック" pitchFamily="-1" charset="-128"/>
                <a:cs typeface="Arial" charset="0"/>
              </a:rPr>
              <a:t>     For more information:</a:t>
            </a:r>
          </a:p>
          <a:p>
            <a:pPr marL="1143000" lvl="2" indent="-2286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fr-FR" sz="2400" b="1" kern="0" dirty="0">
                <a:solidFill>
                  <a:srgbClr val="333399"/>
                </a:solidFill>
                <a:latin typeface="Arial"/>
                <a:ea typeface="ＭＳ Ｐゴシック" pitchFamily="-1" charset="-128"/>
                <a:cs typeface="Arial" charset="0"/>
                <a:hlinkClick r:id="rId7"/>
              </a:rPr>
              <a:t>www.edps.europa.eu</a:t>
            </a:r>
            <a:endParaRPr lang="fr-FR" sz="2400" b="1" kern="0" dirty="0">
              <a:solidFill>
                <a:srgbClr val="333399"/>
              </a:solidFill>
              <a:latin typeface="Arial"/>
              <a:ea typeface="ＭＳ Ｐゴシック" pitchFamily="-1" charset="-128"/>
              <a:cs typeface="Arial" charset="0"/>
            </a:endParaRPr>
          </a:p>
          <a:p>
            <a:pPr marL="1143000" lvl="2" indent="-2286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fr-FR" sz="2400" b="1" kern="0" dirty="0">
                <a:solidFill>
                  <a:srgbClr val="333399"/>
                </a:solidFill>
                <a:latin typeface="Arial"/>
                <a:ea typeface="ＭＳ Ｐゴシック" pitchFamily="-1" charset="-128"/>
                <a:cs typeface="Arial" charset="0"/>
                <a:hlinkClick r:id="rId8"/>
              </a:rPr>
              <a:t>edps@edps.europa.eu</a:t>
            </a:r>
            <a:endParaRPr lang="fr-FR" sz="2400" b="1" kern="0" dirty="0">
              <a:solidFill>
                <a:srgbClr val="333399"/>
              </a:solidFill>
              <a:latin typeface="Arial"/>
              <a:ea typeface="ＭＳ Ｐゴシック" pitchFamily="-1" charset="-128"/>
              <a:cs typeface="Arial" charset="0"/>
            </a:endParaRPr>
          </a:p>
        </p:txBody>
      </p:sp>
      <p:pic>
        <p:nvPicPr>
          <p:cNvPr id="69639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1750"/>
            <a:ext cx="1331913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40" name="TextBox 1"/>
          <p:cNvSpPr txBox="1">
            <a:spLocks noChangeArrowheads="1"/>
          </p:cNvSpPr>
          <p:nvPr/>
        </p:nvSpPr>
        <p:spPr bwMode="auto">
          <a:xfrm>
            <a:off x="5385124" y="2897874"/>
            <a:ext cx="230505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6600" dirty="0">
                <a:solidFill>
                  <a:schemeClr val="accent2"/>
                </a:solidFill>
              </a:rPr>
              <a:t>Q? A!</a:t>
            </a:r>
          </a:p>
        </p:txBody>
      </p:sp>
      <p:sp>
        <p:nvSpPr>
          <p:cNvPr id="69641" name="Rectangle 1"/>
          <p:cNvSpPr>
            <a:spLocks noChangeArrowheads="1"/>
          </p:cNvSpPr>
          <p:nvPr/>
        </p:nvSpPr>
        <p:spPr bwMode="auto">
          <a:xfrm>
            <a:off x="-396552" y="5023563"/>
            <a:ext cx="6934201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2"/>
            <a:r>
              <a:rPr lang="fr-FR" altLang="en-US" sz="1600" b="1" i="1" dirty="0" err="1" smtClean="0">
                <a:solidFill>
                  <a:srgbClr val="3333CC"/>
                </a:solidFill>
              </a:rPr>
              <a:t>Subscribe</a:t>
            </a:r>
            <a:r>
              <a:rPr lang="fr-FR" altLang="en-US" sz="1600" b="1" i="1" dirty="0" smtClean="0">
                <a:solidFill>
                  <a:srgbClr val="3333CC"/>
                </a:solidFill>
              </a:rPr>
              <a:t> to </a:t>
            </a:r>
            <a:r>
              <a:rPr lang="fr-FR" altLang="en-US" sz="1600" b="1" i="1" dirty="0" err="1" smtClean="0">
                <a:solidFill>
                  <a:srgbClr val="3333CC"/>
                </a:solidFill>
              </a:rPr>
              <a:t>our</a:t>
            </a:r>
            <a:r>
              <a:rPr lang="fr-FR" altLang="en-US" sz="1600" b="1" i="1" dirty="0" smtClean="0">
                <a:solidFill>
                  <a:srgbClr val="3333CC"/>
                </a:solidFill>
              </a:rPr>
              <a:t> </a:t>
            </a:r>
            <a:r>
              <a:rPr lang="fr-FR" altLang="en-US" sz="1600" b="1" i="1" dirty="0" err="1" smtClean="0">
                <a:solidFill>
                  <a:srgbClr val="3333CC"/>
                </a:solidFill>
              </a:rPr>
              <a:t>monthly</a:t>
            </a:r>
            <a:r>
              <a:rPr lang="fr-FR" altLang="en-US" sz="1600" b="1" i="1" dirty="0" smtClean="0">
                <a:solidFill>
                  <a:srgbClr val="3333CC"/>
                </a:solidFill>
              </a:rPr>
              <a:t> newsletter</a:t>
            </a:r>
            <a:r>
              <a:rPr lang="fr-FR" altLang="en-US" sz="1600" b="1" i="1" dirty="0" smtClean="0">
                <a:solidFill>
                  <a:srgbClr val="3333CC"/>
                </a:solidFill>
                <a:hlinkClick r:id="rId10"/>
              </a:rPr>
              <a:t> </a:t>
            </a:r>
            <a:r>
              <a:rPr lang="fr-FR" altLang="en-US" sz="1600" b="1" dirty="0" smtClean="0">
                <a:solidFill>
                  <a:srgbClr val="3333CC"/>
                </a:solidFill>
                <a:hlinkClick r:id="rId10"/>
              </a:rPr>
              <a:t>(click)</a:t>
            </a:r>
            <a:endParaRPr lang="fr-FR" altLang="en-US" sz="1600" b="1" u="sng" dirty="0">
              <a:solidFill>
                <a:srgbClr val="3333CC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52" y="1664657"/>
            <a:ext cx="4921065" cy="328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095907"/>
      </p:ext>
    </p:extLst>
  </p:cSld>
  <p:clrMapOvr>
    <a:masterClrMapping/>
  </p:clrMapOvr>
  <p:transition spd="med" advClick="0" advTm="20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373" y="1556792"/>
            <a:ext cx="8234719" cy="4627912"/>
          </a:xfrm>
          <a:prstGeom prst="rect">
            <a:avLst/>
          </a:prstGeom>
        </p:spPr>
      </p:pic>
      <p:sp>
        <p:nvSpPr>
          <p:cNvPr id="18434" name="Title 1"/>
          <p:cNvSpPr>
            <a:spLocks noGrp="1"/>
          </p:cNvSpPr>
          <p:nvPr>
            <p:ph type="title"/>
          </p:nvPr>
        </p:nvSpPr>
        <p:spPr bwMode="auto">
          <a:xfrm>
            <a:off x="1691681" y="661321"/>
            <a:ext cx="6984776" cy="60743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fr-FR" altLang="en-US" sz="2800" b="1" dirty="0" smtClean="0">
                <a:solidFill>
                  <a:schemeClr val="accent6"/>
                </a:solidFill>
              </a:rPr>
              <a:t>1. Are </a:t>
            </a:r>
            <a:r>
              <a:rPr lang="fr-FR" altLang="en-US" sz="2800" b="1" dirty="0" smtClean="0">
                <a:solidFill>
                  <a:schemeClr val="accent6"/>
                </a:solidFill>
              </a:rPr>
              <a:t>tweets and </a:t>
            </a:r>
            <a:r>
              <a:rPr lang="fr-FR" altLang="en-US" sz="2800" b="1" dirty="0" err="1" smtClean="0">
                <a:solidFill>
                  <a:schemeClr val="accent6"/>
                </a:solidFill>
              </a:rPr>
              <a:t>posts</a:t>
            </a:r>
            <a:r>
              <a:rPr lang="fr-FR" altLang="en-US" sz="2800" b="1" dirty="0" smtClean="0">
                <a:solidFill>
                  <a:schemeClr val="accent6"/>
                </a:solidFill>
              </a:rPr>
              <a:t> </a:t>
            </a:r>
            <a:r>
              <a:rPr lang="fr-FR" altLang="en-US" sz="2800" b="1" dirty="0" err="1" smtClean="0">
                <a:solidFill>
                  <a:schemeClr val="accent6"/>
                </a:solidFill>
              </a:rPr>
              <a:t>personal</a:t>
            </a:r>
            <a:r>
              <a:rPr lang="fr-FR" altLang="en-US" sz="2800" b="1" dirty="0" smtClean="0">
                <a:solidFill>
                  <a:schemeClr val="accent6"/>
                </a:solidFill>
              </a:rPr>
              <a:t> data?</a:t>
            </a:r>
            <a:r>
              <a:rPr lang="fr-FR" altLang="en-US" b="1" dirty="0" smtClean="0">
                <a:solidFill>
                  <a:schemeClr val="accent6"/>
                </a:solidFill>
              </a:rPr>
              <a:t/>
            </a:r>
            <a:br>
              <a:rPr lang="fr-FR" altLang="en-US" b="1" dirty="0" smtClean="0">
                <a:solidFill>
                  <a:schemeClr val="accent6"/>
                </a:solidFill>
              </a:rPr>
            </a:br>
            <a:endParaRPr lang="en-GB" altLang="en-US" b="1" dirty="0" smtClean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937" y="1556792"/>
            <a:ext cx="5474183" cy="462791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fr-FR" altLang="en-US" sz="2000" dirty="0" smtClean="0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fr-FR" altLang="en-US" sz="2000" dirty="0" err="1" smtClean="0">
                <a:solidFill>
                  <a:srgbClr val="002060"/>
                </a:solidFill>
              </a:rPr>
              <a:t>Identity</a:t>
            </a:r>
            <a:r>
              <a:rPr lang="fr-FR" altLang="en-US" sz="2000" dirty="0" smtClean="0">
                <a:solidFill>
                  <a:srgbClr val="002060"/>
                </a:solidFill>
              </a:rPr>
              <a:t> </a:t>
            </a:r>
            <a:r>
              <a:rPr lang="fr-FR" altLang="en-US" sz="2000" dirty="0" smtClean="0">
                <a:solidFill>
                  <a:srgbClr val="002060"/>
                </a:solidFill>
              </a:rPr>
              <a:t>of </a:t>
            </a:r>
            <a:r>
              <a:rPr lang="fr-FR" altLang="en-US" sz="2000" dirty="0" smtClean="0">
                <a:solidFill>
                  <a:srgbClr val="002060"/>
                </a:solidFill>
              </a:rPr>
              <a:t>non-public </a:t>
            </a:r>
            <a:r>
              <a:rPr lang="fr-FR" altLang="en-US" sz="2000" dirty="0" smtClean="0">
                <a:solidFill>
                  <a:srgbClr val="002060"/>
                </a:solidFill>
              </a:rPr>
              <a:t>figures </a:t>
            </a:r>
            <a:r>
              <a:rPr lang="fr-FR" altLang="en-US" sz="2000" dirty="0" err="1" smtClean="0">
                <a:solidFill>
                  <a:srgbClr val="002060"/>
                </a:solidFill>
              </a:rPr>
              <a:t>can</a:t>
            </a:r>
            <a:r>
              <a:rPr lang="fr-FR" altLang="en-US" sz="2000" dirty="0" smtClean="0">
                <a:solidFill>
                  <a:srgbClr val="002060"/>
                </a:solidFill>
              </a:rPr>
              <a:t> </a:t>
            </a:r>
            <a:r>
              <a:rPr lang="fr-FR" altLang="en-US" sz="2000" dirty="0" err="1" smtClean="0">
                <a:solidFill>
                  <a:srgbClr val="002060"/>
                </a:solidFill>
              </a:rPr>
              <a:t>be</a:t>
            </a:r>
            <a:r>
              <a:rPr lang="fr-FR" altLang="en-US" sz="2000" dirty="0" smtClean="0">
                <a:solidFill>
                  <a:srgbClr val="002060"/>
                </a:solidFill>
              </a:rPr>
              <a:t> </a:t>
            </a:r>
            <a:r>
              <a:rPr lang="fr-FR" altLang="en-US" sz="2000" dirty="0" err="1" smtClean="0">
                <a:solidFill>
                  <a:srgbClr val="002060"/>
                </a:solidFill>
              </a:rPr>
              <a:t>indirectly</a:t>
            </a:r>
            <a:r>
              <a:rPr lang="fr-FR" altLang="en-US" sz="2000" dirty="0" smtClean="0">
                <a:solidFill>
                  <a:srgbClr val="002060"/>
                </a:solidFill>
              </a:rPr>
              <a:t> identifiable by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fr-FR" altLang="en-US" sz="2000" dirty="0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fr-FR" altLang="en-US" sz="2000" dirty="0" err="1" smtClean="0">
                <a:solidFill>
                  <a:srgbClr val="002060"/>
                </a:solidFill>
              </a:rPr>
              <a:t>their</a:t>
            </a:r>
            <a:r>
              <a:rPr lang="fr-FR" altLang="en-US" sz="2000" dirty="0" smtClean="0">
                <a:solidFill>
                  <a:srgbClr val="002060"/>
                </a:solidFill>
              </a:rPr>
              <a:t> </a:t>
            </a:r>
            <a:r>
              <a:rPr lang="fr-FR" altLang="en-US" sz="2000" dirty="0" err="1" smtClean="0">
                <a:solidFill>
                  <a:srgbClr val="002060"/>
                </a:solidFill>
              </a:rPr>
              <a:t>quotes</a:t>
            </a:r>
            <a:r>
              <a:rPr lang="fr-FR" altLang="en-US" sz="2000" dirty="0" smtClean="0">
                <a:solidFill>
                  <a:srgbClr val="002060"/>
                </a:solidFill>
              </a:rPr>
              <a:t>,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fr-FR" altLang="en-US" sz="2000" dirty="0" err="1" smtClean="0">
                <a:solidFill>
                  <a:srgbClr val="002060"/>
                </a:solidFill>
              </a:rPr>
              <a:t>likes</a:t>
            </a:r>
            <a:r>
              <a:rPr lang="fr-FR" altLang="en-US" sz="2000" dirty="0" smtClean="0">
                <a:solidFill>
                  <a:srgbClr val="002060"/>
                </a:solidFill>
              </a:rPr>
              <a:t>,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fr-FR" altLang="en-US" sz="2000" dirty="0" err="1" smtClean="0">
                <a:solidFill>
                  <a:srgbClr val="002060"/>
                </a:solidFill>
              </a:rPr>
              <a:t>posts</a:t>
            </a:r>
            <a:r>
              <a:rPr lang="fr-FR" altLang="en-US" sz="2000" dirty="0" smtClean="0">
                <a:solidFill>
                  <a:srgbClr val="002060"/>
                </a:solidFill>
              </a:rPr>
              <a:t>, or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fr-FR" altLang="en-US" sz="2000" dirty="0" smtClean="0">
                <a:solidFill>
                  <a:srgbClr val="002060"/>
                </a:solidFill>
              </a:rPr>
              <a:t>native </a:t>
            </a:r>
            <a:r>
              <a:rPr lang="fr-FR" altLang="en-US" sz="2000" dirty="0" err="1" smtClean="0">
                <a:solidFill>
                  <a:srgbClr val="002060"/>
                </a:solidFill>
              </a:rPr>
              <a:t>language</a:t>
            </a:r>
            <a:endParaRPr lang="fr-FR" altLang="en-US" sz="2000" dirty="0" smtClean="0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ü"/>
            </a:pPr>
            <a:endParaRPr lang="fr-FR" altLang="en-US" sz="2000" dirty="0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fr-FR" altLang="en-US" sz="2000" dirty="0" smtClean="0">
                <a:solidFill>
                  <a:srgbClr val="002060"/>
                </a:solidFill>
              </a:rPr>
              <a:t>All information </a:t>
            </a:r>
            <a:r>
              <a:rPr lang="fr-FR" altLang="en-US" sz="2000" dirty="0" err="1" smtClean="0">
                <a:solidFill>
                  <a:srgbClr val="002060"/>
                </a:solidFill>
              </a:rPr>
              <a:t>monitored</a:t>
            </a:r>
            <a:r>
              <a:rPr lang="fr-FR" altLang="en-US" sz="2000" dirty="0" smtClean="0">
                <a:solidFill>
                  <a:srgbClr val="002060"/>
                </a:solidFill>
              </a:rPr>
              <a:t> by the </a:t>
            </a:r>
            <a:r>
              <a:rPr lang="fr-FR" altLang="en-US" sz="2000" dirty="0" err="1" smtClean="0">
                <a:solidFill>
                  <a:srgbClr val="002060"/>
                </a:solidFill>
              </a:rPr>
              <a:t>external</a:t>
            </a:r>
            <a:r>
              <a:rPr lang="fr-FR" altLang="en-US" sz="2000" dirty="0" smtClean="0">
                <a:solidFill>
                  <a:srgbClr val="002060"/>
                </a:solidFill>
              </a:rPr>
              <a:t> </a:t>
            </a:r>
            <a:r>
              <a:rPr lang="fr-FR" altLang="en-US" sz="2000" dirty="0" err="1" smtClean="0">
                <a:solidFill>
                  <a:srgbClr val="002060"/>
                </a:solidFill>
              </a:rPr>
              <a:t>contractor</a:t>
            </a:r>
            <a:r>
              <a:rPr lang="fr-FR" altLang="en-US" sz="2000" dirty="0" smtClean="0">
                <a:solidFill>
                  <a:srgbClr val="002060"/>
                </a:solidFill>
              </a:rPr>
              <a:t> and </a:t>
            </a:r>
            <a:r>
              <a:rPr lang="fr-FR" altLang="en-US" sz="2000" dirty="0" err="1" smtClean="0">
                <a:solidFill>
                  <a:srgbClr val="002060"/>
                </a:solidFill>
              </a:rPr>
              <a:t>analysed</a:t>
            </a:r>
            <a:r>
              <a:rPr lang="fr-FR" altLang="en-US" sz="2000" dirty="0" smtClean="0">
                <a:solidFill>
                  <a:srgbClr val="002060"/>
                </a:solidFill>
              </a:rPr>
              <a:t> by the « </a:t>
            </a:r>
            <a:r>
              <a:rPr lang="fr-FR" altLang="en-US" sz="2000" dirty="0" err="1" smtClean="0">
                <a:solidFill>
                  <a:srgbClr val="002060"/>
                </a:solidFill>
              </a:rPr>
              <a:t>Sailing</a:t>
            </a:r>
            <a:r>
              <a:rPr lang="fr-FR" altLang="en-US" sz="2000" dirty="0" smtClean="0">
                <a:solidFill>
                  <a:srgbClr val="002060"/>
                </a:solidFill>
              </a:rPr>
              <a:t> </a:t>
            </a:r>
            <a:r>
              <a:rPr lang="fr-FR" altLang="en-US" sz="2000" dirty="0" err="1" smtClean="0">
                <a:solidFill>
                  <a:srgbClr val="002060"/>
                </a:solidFill>
              </a:rPr>
              <a:t>with</a:t>
            </a:r>
            <a:r>
              <a:rPr lang="fr-FR" altLang="en-US" sz="2000" dirty="0" smtClean="0">
                <a:solidFill>
                  <a:srgbClr val="002060"/>
                </a:solidFill>
              </a:rPr>
              <a:t> </a:t>
            </a:r>
            <a:r>
              <a:rPr lang="fr-FR" altLang="en-US" sz="2000" dirty="0" err="1" smtClean="0">
                <a:solidFill>
                  <a:srgbClr val="002060"/>
                </a:solidFill>
              </a:rPr>
              <a:t>Kalypso</a:t>
            </a:r>
            <a:r>
              <a:rPr lang="fr-FR" altLang="en-US" sz="2000" dirty="0" smtClean="0">
                <a:solidFill>
                  <a:srgbClr val="002060"/>
                </a:solidFill>
              </a:rPr>
              <a:t> » </a:t>
            </a:r>
            <a:r>
              <a:rPr lang="fr-FR" altLang="en-US" sz="2000" b="1" dirty="0" err="1" smtClean="0">
                <a:solidFill>
                  <a:srgbClr val="00B050"/>
                </a:solidFill>
              </a:rPr>
              <a:t>is</a:t>
            </a:r>
            <a:r>
              <a:rPr lang="fr-FR" altLang="en-US" sz="2000" b="1" dirty="0" smtClean="0">
                <a:solidFill>
                  <a:srgbClr val="00B050"/>
                </a:solidFill>
              </a:rPr>
              <a:t> </a:t>
            </a:r>
            <a:r>
              <a:rPr lang="fr-FR" altLang="en-US" sz="2000" b="1" dirty="0" err="1" smtClean="0">
                <a:solidFill>
                  <a:srgbClr val="00B050"/>
                </a:solidFill>
              </a:rPr>
              <a:t>personal</a:t>
            </a:r>
            <a:r>
              <a:rPr lang="fr-FR" altLang="en-US" sz="2000" b="1" dirty="0" smtClean="0">
                <a:solidFill>
                  <a:srgbClr val="00B050"/>
                </a:solidFill>
              </a:rPr>
              <a:t> </a:t>
            </a:r>
            <a:r>
              <a:rPr lang="fr-FR" altLang="en-US" sz="2000" b="1" dirty="0" smtClean="0">
                <a:solidFill>
                  <a:srgbClr val="00B050"/>
                </a:solidFill>
              </a:rPr>
              <a:t>data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ü"/>
            </a:pPr>
            <a:endParaRPr lang="fr-FR" altLang="en-US" sz="2000" b="1" dirty="0" smtClean="0">
              <a:solidFill>
                <a:srgbClr val="00B050"/>
              </a:solidFill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fr-FR" altLang="en-US" sz="2000" b="1" dirty="0" smtClean="0">
                <a:solidFill>
                  <a:srgbClr val="00B050"/>
                </a:solidFill>
              </a:rPr>
              <a:t>Anonymous data </a:t>
            </a:r>
            <a:r>
              <a:rPr lang="fr-FR" altLang="en-US" sz="2000" b="1" dirty="0" err="1" smtClean="0">
                <a:solidFill>
                  <a:srgbClr val="00B050"/>
                </a:solidFill>
              </a:rPr>
              <a:t>should</a:t>
            </a:r>
            <a:r>
              <a:rPr lang="fr-FR" altLang="en-US" sz="2000" b="1" dirty="0" smtClean="0">
                <a:solidFill>
                  <a:srgbClr val="00B050"/>
                </a:solidFill>
              </a:rPr>
              <a:t> </a:t>
            </a:r>
            <a:r>
              <a:rPr lang="fr-FR" altLang="en-US" sz="2000" b="1" dirty="0" err="1" smtClean="0">
                <a:solidFill>
                  <a:srgbClr val="00B050"/>
                </a:solidFill>
              </a:rPr>
              <a:t>be</a:t>
            </a:r>
            <a:r>
              <a:rPr lang="fr-FR" altLang="en-US" sz="2000" b="1" dirty="0" smtClean="0">
                <a:solidFill>
                  <a:srgbClr val="00B050"/>
                </a:solidFill>
              </a:rPr>
              <a:t> </a:t>
            </a:r>
            <a:r>
              <a:rPr lang="fr-FR" altLang="en-US" sz="2000" b="1" dirty="0" err="1" smtClean="0">
                <a:solidFill>
                  <a:srgbClr val="00B050"/>
                </a:solidFill>
              </a:rPr>
              <a:t>interpreted</a:t>
            </a:r>
            <a:r>
              <a:rPr lang="fr-FR" altLang="en-US" sz="2000" b="1" dirty="0" smtClean="0">
                <a:solidFill>
                  <a:srgbClr val="00B050"/>
                </a:solidFill>
              </a:rPr>
              <a:t> </a:t>
            </a:r>
            <a:r>
              <a:rPr lang="fr-FR" altLang="en-US" sz="2000" b="1" dirty="0" err="1" smtClean="0">
                <a:solidFill>
                  <a:srgbClr val="00B050"/>
                </a:solidFill>
              </a:rPr>
              <a:t>strictly</a:t>
            </a:r>
            <a:r>
              <a:rPr lang="fr-FR" altLang="en-US" sz="2000" b="1" dirty="0" smtClean="0">
                <a:solidFill>
                  <a:srgbClr val="00B050"/>
                </a:solidFill>
              </a:rPr>
              <a:t>!</a:t>
            </a:r>
            <a:endParaRPr lang="fr-FR" altLang="en-US" sz="2000" b="1" dirty="0" smtClean="0">
              <a:solidFill>
                <a:srgbClr val="00B050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fr-FR" altLang="en-US" sz="2000" dirty="0" smtClean="0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fr-FR" altLang="en-US" sz="2000" dirty="0" smtClean="0">
                <a:solidFill>
                  <a:srgbClr val="002060"/>
                </a:solidFill>
              </a:rPr>
              <a:t>SWK </a:t>
            </a:r>
            <a:r>
              <a:rPr lang="fr-FR" altLang="en-US" sz="2000" dirty="0" err="1" smtClean="0">
                <a:solidFill>
                  <a:srgbClr val="002060"/>
                </a:solidFill>
              </a:rPr>
              <a:t>is</a:t>
            </a:r>
            <a:r>
              <a:rPr lang="fr-FR" altLang="en-US" sz="2000" dirty="0" smtClean="0">
                <a:solidFill>
                  <a:srgbClr val="002060"/>
                </a:solidFill>
              </a:rPr>
              <a:t> </a:t>
            </a:r>
            <a:r>
              <a:rPr lang="fr-FR" altLang="en-US" sz="2000" dirty="0" err="1" smtClean="0">
                <a:solidFill>
                  <a:srgbClr val="002060"/>
                </a:solidFill>
              </a:rPr>
              <a:t>merely</a:t>
            </a:r>
            <a:r>
              <a:rPr lang="fr-FR" altLang="en-US" sz="2000" dirty="0" smtClean="0">
                <a:solidFill>
                  <a:srgbClr val="002060"/>
                </a:solidFill>
              </a:rPr>
              <a:t> outsourcing the </a:t>
            </a:r>
            <a:r>
              <a:rPr lang="fr-FR" altLang="en-US" sz="2000" dirty="0" err="1" smtClean="0">
                <a:solidFill>
                  <a:srgbClr val="002060"/>
                </a:solidFill>
              </a:rPr>
              <a:t>processing</a:t>
            </a:r>
            <a:r>
              <a:rPr lang="fr-FR" altLang="en-US" sz="2000" dirty="0" smtClean="0">
                <a:solidFill>
                  <a:srgbClr val="002060"/>
                </a:solidFill>
              </a:rPr>
              <a:t> and </a:t>
            </a:r>
            <a:r>
              <a:rPr lang="fr-FR" altLang="en-US" sz="2000" dirty="0" err="1" smtClean="0">
                <a:solidFill>
                  <a:srgbClr val="002060"/>
                </a:solidFill>
              </a:rPr>
              <a:t>is</a:t>
            </a:r>
            <a:r>
              <a:rPr lang="fr-FR" altLang="en-US" sz="2000" dirty="0" smtClean="0">
                <a:solidFill>
                  <a:srgbClr val="002060"/>
                </a:solidFill>
              </a:rPr>
              <a:t> </a:t>
            </a:r>
            <a:r>
              <a:rPr lang="fr-FR" altLang="en-US" sz="2000" dirty="0" err="1" smtClean="0">
                <a:solidFill>
                  <a:srgbClr val="002060"/>
                </a:solidFill>
              </a:rPr>
              <a:t>still</a:t>
            </a:r>
            <a:r>
              <a:rPr lang="fr-FR" altLang="en-US" sz="2000" dirty="0" smtClean="0">
                <a:solidFill>
                  <a:srgbClr val="002060"/>
                </a:solidFill>
              </a:rPr>
              <a:t> the </a:t>
            </a:r>
            <a:r>
              <a:rPr lang="fr-FR" altLang="en-US" sz="2000" dirty="0" err="1" smtClean="0">
                <a:solidFill>
                  <a:srgbClr val="002060"/>
                </a:solidFill>
              </a:rPr>
              <a:t>controller</a:t>
            </a:r>
            <a:endParaRPr lang="fr-FR" altLang="en-US" sz="2000" dirty="0">
              <a:solidFill>
                <a:srgbClr val="002060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fr-FR" altLang="en-US" sz="2000" dirty="0" smtClean="0">
              <a:solidFill>
                <a:srgbClr val="002060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fr-FR" altLang="en-US" sz="2000" dirty="0" smtClean="0">
              <a:solidFill>
                <a:srgbClr val="002060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fr-FR" altLang="en-US" sz="2000" dirty="0" smtClean="0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ü"/>
            </a:pPr>
            <a:endParaRPr lang="fr-FR" altLang="en-US" sz="2000" dirty="0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fr-FR" altLang="en-US" sz="2000" dirty="0" smtClean="0">
              <a:solidFill>
                <a:srgbClr val="002060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fr-FR" altLang="en-US" sz="2000" dirty="0">
              <a:solidFill>
                <a:srgbClr val="002060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en-GB" altLang="en-US" sz="2000" dirty="0" smtClean="0">
              <a:solidFill>
                <a:srgbClr val="002060"/>
              </a:solidFill>
            </a:endParaRPr>
          </a:p>
        </p:txBody>
      </p:sp>
      <p:sp>
        <p:nvSpPr>
          <p:cNvPr id="1843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7937" y="6453336"/>
            <a:ext cx="2133600" cy="476250"/>
          </a:xfrm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87D4B20-05C6-4765-8F2F-938DD79E8104}" type="slidenum">
              <a:rPr lang="en-GB" altLang="en-US" sz="1300" smtClean="0"/>
              <a:pPr/>
              <a:t>2</a:t>
            </a:fld>
            <a:endParaRPr lang="en-GB" altLang="en-US" sz="1300" dirty="0" smtClean="0"/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37" y="255691"/>
            <a:ext cx="1331913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699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532" y="1484785"/>
            <a:ext cx="8320924" cy="4680520"/>
          </a:xfrm>
          <a:prstGeom prst="rect">
            <a:avLst/>
          </a:prstGeom>
        </p:spPr>
      </p:pic>
      <p:sp>
        <p:nvSpPr>
          <p:cNvPr id="18434" name="Title 1"/>
          <p:cNvSpPr>
            <a:spLocks noGrp="1"/>
          </p:cNvSpPr>
          <p:nvPr>
            <p:ph type="title"/>
          </p:nvPr>
        </p:nvSpPr>
        <p:spPr bwMode="auto">
          <a:xfrm>
            <a:off x="1691680" y="661321"/>
            <a:ext cx="7344815" cy="60743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fr-FR" altLang="en-US" sz="2800" b="1" dirty="0" smtClean="0">
                <a:solidFill>
                  <a:schemeClr val="accent6"/>
                </a:solidFill>
              </a:rPr>
              <a:t>2. Do </a:t>
            </a:r>
            <a:r>
              <a:rPr lang="fr-FR" altLang="en-US" sz="2800" b="1" dirty="0" err="1" smtClean="0">
                <a:solidFill>
                  <a:schemeClr val="accent6"/>
                </a:solidFill>
              </a:rPr>
              <a:t>you</a:t>
            </a:r>
            <a:r>
              <a:rPr lang="fr-FR" altLang="en-US" sz="2800" b="1" dirty="0" smtClean="0">
                <a:solidFill>
                  <a:schemeClr val="accent6"/>
                </a:solidFill>
              </a:rPr>
              <a:t> </a:t>
            </a:r>
            <a:r>
              <a:rPr lang="fr-FR" altLang="en-US" sz="2800" b="1" dirty="0" err="1" smtClean="0">
                <a:solidFill>
                  <a:schemeClr val="accent6"/>
                </a:solidFill>
              </a:rPr>
              <a:t>need</a:t>
            </a:r>
            <a:r>
              <a:rPr lang="fr-FR" altLang="en-US" sz="2800" b="1" dirty="0" smtClean="0">
                <a:solidFill>
                  <a:schemeClr val="accent6"/>
                </a:solidFill>
              </a:rPr>
              <a:t> a </a:t>
            </a:r>
            <a:r>
              <a:rPr lang="fr-FR" altLang="en-US" sz="2800" b="1" dirty="0" err="1" smtClean="0">
                <a:solidFill>
                  <a:schemeClr val="accent6"/>
                </a:solidFill>
              </a:rPr>
              <a:t>legal</a:t>
            </a:r>
            <a:r>
              <a:rPr lang="fr-FR" altLang="en-US" sz="2800" b="1" dirty="0" smtClean="0">
                <a:solidFill>
                  <a:schemeClr val="accent6"/>
                </a:solidFill>
              </a:rPr>
              <a:t> basis to </a:t>
            </a:r>
            <a:r>
              <a:rPr lang="fr-FR" altLang="en-US" sz="2800" b="1" dirty="0" err="1" smtClean="0">
                <a:solidFill>
                  <a:schemeClr val="accent6"/>
                </a:solidFill>
              </a:rPr>
              <a:t>proceed</a:t>
            </a:r>
            <a:r>
              <a:rPr lang="fr-FR" altLang="en-US" sz="2800" b="1" dirty="0" smtClean="0">
                <a:solidFill>
                  <a:schemeClr val="accent6"/>
                </a:solidFill>
              </a:rPr>
              <a:t>?</a:t>
            </a:r>
            <a:r>
              <a:rPr lang="fr-FR" altLang="en-US" b="1" dirty="0" smtClean="0">
                <a:solidFill>
                  <a:schemeClr val="accent6"/>
                </a:solidFill>
              </a:rPr>
              <a:t/>
            </a:r>
            <a:br>
              <a:rPr lang="fr-FR" altLang="en-US" b="1" dirty="0" smtClean="0">
                <a:solidFill>
                  <a:schemeClr val="accent6"/>
                </a:solidFill>
              </a:rPr>
            </a:br>
            <a:endParaRPr lang="en-GB" altLang="en-US" b="1" dirty="0" smtClean="0">
              <a:solidFill>
                <a:schemeClr val="accent6"/>
              </a:solidFill>
            </a:endParaRPr>
          </a:p>
        </p:txBody>
      </p:sp>
      <p:sp>
        <p:nvSpPr>
          <p:cNvPr id="1843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7937" y="6453336"/>
            <a:ext cx="2133600" cy="476250"/>
          </a:xfrm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87D4B20-05C6-4765-8F2F-938DD79E8104}" type="slidenum">
              <a:rPr lang="en-GB" altLang="en-US" sz="1300" smtClean="0"/>
              <a:pPr/>
              <a:t>3</a:t>
            </a:fld>
            <a:endParaRPr lang="en-GB" altLang="en-US" sz="1300" dirty="0" smtClean="0"/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37" y="255691"/>
            <a:ext cx="1331913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484784"/>
            <a:ext cx="4320480" cy="468052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10000"/>
          </a:bodyPr>
          <a:lstStyle/>
          <a:p>
            <a:pPr marL="0" indent="0">
              <a:lnSpc>
                <a:spcPct val="80000"/>
              </a:lnSpc>
              <a:buNone/>
            </a:pPr>
            <a:endParaRPr lang="fr-FR" altLang="en-US" sz="2000" b="1" u="sng" dirty="0" smtClean="0">
              <a:solidFill>
                <a:srgbClr val="002060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fr-FR" altLang="en-US" sz="2000" b="1" u="sng" dirty="0" err="1" smtClean="0">
                <a:solidFill>
                  <a:srgbClr val="002060"/>
                </a:solidFill>
              </a:rPr>
              <a:t>Privacy</a:t>
            </a:r>
            <a:r>
              <a:rPr lang="fr-FR" altLang="en-US" sz="2000" b="1" u="sng" dirty="0" smtClean="0">
                <a:solidFill>
                  <a:srgbClr val="002060"/>
                </a:solidFill>
              </a:rPr>
              <a:t> </a:t>
            </a:r>
            <a:r>
              <a:rPr lang="fr-FR" altLang="en-US" sz="2000" b="1" u="sng" dirty="0" smtClean="0">
                <a:solidFill>
                  <a:srgbClr val="002060"/>
                </a:solidFill>
              </a:rPr>
              <a:t>by design (</a:t>
            </a:r>
            <a:r>
              <a:rPr lang="fr-FR" altLang="en-US" sz="2000" b="1" u="sng" dirty="0" err="1" smtClean="0">
                <a:solidFill>
                  <a:srgbClr val="002060"/>
                </a:solidFill>
              </a:rPr>
              <a:t>lawfulness</a:t>
            </a:r>
            <a:r>
              <a:rPr lang="fr-FR" altLang="en-US" sz="2000" b="1" u="sng" dirty="0" smtClean="0">
                <a:solidFill>
                  <a:srgbClr val="002060"/>
                </a:solidFill>
              </a:rPr>
              <a:t>)</a:t>
            </a:r>
          </a:p>
          <a:p>
            <a:pPr marL="0" indent="0">
              <a:lnSpc>
                <a:spcPct val="80000"/>
              </a:lnSpc>
              <a:buNone/>
            </a:pPr>
            <a:endParaRPr lang="fr-FR" altLang="en-US" sz="2000" b="1" u="sng" dirty="0" smtClean="0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fr-FR" altLang="en-US" sz="2000" dirty="0" smtClean="0">
                <a:solidFill>
                  <a:srgbClr val="002060"/>
                </a:solidFill>
              </a:rPr>
              <a:t>Communications </a:t>
            </a:r>
            <a:r>
              <a:rPr lang="fr-FR" altLang="en-US" sz="2000" dirty="0" err="1" smtClean="0">
                <a:solidFill>
                  <a:srgbClr val="002060"/>
                </a:solidFill>
              </a:rPr>
              <a:t>Department</a:t>
            </a:r>
            <a:r>
              <a:rPr lang="fr-FR" altLang="en-US" sz="2000" dirty="0" smtClean="0">
                <a:solidFill>
                  <a:srgbClr val="002060"/>
                </a:solidFill>
              </a:rPr>
              <a:t> </a:t>
            </a:r>
            <a:r>
              <a:rPr lang="fr-FR" altLang="en-US" sz="2000" dirty="0" err="1" smtClean="0">
                <a:solidFill>
                  <a:srgbClr val="002060"/>
                </a:solidFill>
              </a:rPr>
              <a:t>might</a:t>
            </a:r>
            <a:r>
              <a:rPr lang="fr-FR" altLang="en-US" sz="2000" dirty="0" smtClean="0">
                <a:solidFill>
                  <a:srgbClr val="002060"/>
                </a:solidFill>
              </a:rPr>
              <a:t> </a:t>
            </a:r>
            <a:r>
              <a:rPr lang="fr-FR" altLang="en-US" sz="2000" dirty="0" err="1" smtClean="0">
                <a:solidFill>
                  <a:srgbClr val="002060"/>
                </a:solidFill>
              </a:rPr>
              <a:t>justify</a:t>
            </a:r>
            <a:r>
              <a:rPr lang="fr-FR" altLang="en-US" sz="2000" dirty="0" smtClean="0">
                <a:solidFill>
                  <a:srgbClr val="002060"/>
                </a:solidFill>
              </a:rPr>
              <a:t> the </a:t>
            </a:r>
            <a:r>
              <a:rPr lang="fr-FR" altLang="en-US" sz="2000" dirty="0" err="1" smtClean="0">
                <a:solidFill>
                  <a:srgbClr val="002060"/>
                </a:solidFill>
              </a:rPr>
              <a:t>processing</a:t>
            </a:r>
            <a:r>
              <a:rPr lang="fr-FR" altLang="en-US" sz="2000" dirty="0" smtClean="0">
                <a:solidFill>
                  <a:srgbClr val="002060"/>
                </a:solidFill>
              </a:rPr>
              <a:t> on </a:t>
            </a:r>
            <a:r>
              <a:rPr lang="fr-FR" altLang="en-US" sz="2000" dirty="0" err="1" smtClean="0">
                <a:solidFill>
                  <a:srgbClr val="002060"/>
                </a:solidFill>
              </a:rPr>
              <a:t>its</a:t>
            </a:r>
            <a:r>
              <a:rPr lang="fr-FR" altLang="en-US" sz="2000" dirty="0" smtClean="0">
                <a:solidFill>
                  <a:srgbClr val="002060"/>
                </a:solidFill>
              </a:rPr>
              <a:t> </a:t>
            </a:r>
            <a:r>
              <a:rPr lang="fr-FR" altLang="en-US" sz="2000" dirty="0" err="1" smtClean="0">
                <a:solidFill>
                  <a:srgbClr val="002060"/>
                </a:solidFill>
              </a:rPr>
              <a:t>function</a:t>
            </a:r>
            <a:r>
              <a:rPr lang="fr-FR" altLang="en-US" sz="2000" dirty="0" smtClean="0">
                <a:solidFill>
                  <a:srgbClr val="002060"/>
                </a:solidFill>
              </a:rPr>
              <a:t> </a:t>
            </a:r>
            <a:r>
              <a:rPr lang="fr-FR" altLang="en-US" sz="2000" dirty="0" err="1" smtClean="0">
                <a:solidFill>
                  <a:srgbClr val="002060"/>
                </a:solidFill>
              </a:rPr>
              <a:t>internal</a:t>
            </a:r>
            <a:r>
              <a:rPr lang="fr-FR" altLang="en-US" sz="2000" dirty="0" smtClean="0">
                <a:solidFill>
                  <a:srgbClr val="002060"/>
                </a:solidFill>
              </a:rPr>
              <a:t> </a:t>
            </a:r>
            <a:r>
              <a:rPr lang="fr-FR" altLang="en-US" sz="2000" dirty="0" err="1" smtClean="0">
                <a:solidFill>
                  <a:srgbClr val="002060"/>
                </a:solidFill>
              </a:rPr>
              <a:t>rules</a:t>
            </a:r>
            <a:r>
              <a:rPr lang="fr-FR" altLang="en-US" sz="2000" dirty="0" smtClean="0">
                <a:solidFill>
                  <a:srgbClr val="002060"/>
                </a:solidFill>
              </a:rPr>
              <a:t> as part of </a:t>
            </a:r>
            <a:r>
              <a:rPr lang="fr-FR" altLang="en-US" sz="2000" dirty="0" err="1" smtClean="0">
                <a:solidFill>
                  <a:srgbClr val="002060"/>
                </a:solidFill>
              </a:rPr>
              <a:t>its</a:t>
            </a:r>
            <a:r>
              <a:rPr lang="fr-FR" altLang="en-US" sz="2000" dirty="0" smtClean="0">
                <a:solidFill>
                  <a:srgbClr val="002060"/>
                </a:solidFill>
              </a:rPr>
              <a:t> </a:t>
            </a:r>
            <a:r>
              <a:rPr lang="fr-FR" altLang="en-US" sz="2000" dirty="0" err="1" smtClean="0">
                <a:solidFill>
                  <a:srgbClr val="002060"/>
                </a:solidFill>
              </a:rPr>
              <a:t>daily</a:t>
            </a:r>
            <a:r>
              <a:rPr lang="fr-FR" altLang="en-US" sz="2000" dirty="0" smtClean="0">
                <a:solidFill>
                  <a:srgbClr val="002060"/>
                </a:solidFill>
              </a:rPr>
              <a:t> monitoring of communication </a:t>
            </a:r>
            <a:r>
              <a:rPr lang="fr-FR" altLang="en-US" sz="2000" dirty="0" err="1" smtClean="0">
                <a:solidFill>
                  <a:srgbClr val="002060"/>
                </a:solidFill>
              </a:rPr>
              <a:t>tasks</a:t>
            </a:r>
            <a:r>
              <a:rPr lang="fr-FR" altLang="en-US" sz="2000" dirty="0" smtClean="0">
                <a:solidFill>
                  <a:srgbClr val="002060"/>
                </a:solidFill>
              </a:rPr>
              <a:t>, </a:t>
            </a:r>
          </a:p>
          <a:p>
            <a:pPr marL="0" indent="0">
              <a:lnSpc>
                <a:spcPct val="80000"/>
              </a:lnSpc>
              <a:buNone/>
            </a:pPr>
            <a:endParaRPr lang="fr-FR" altLang="en-US" sz="2000" dirty="0" smtClean="0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fr-FR" altLang="en-US" sz="2000" b="1" dirty="0">
                <a:solidFill>
                  <a:srgbClr val="00B050"/>
                </a:solidFill>
              </a:rPr>
              <a:t>but </a:t>
            </a:r>
            <a:r>
              <a:rPr lang="fr-FR" altLang="en-US" sz="2000" b="1" dirty="0" err="1">
                <a:solidFill>
                  <a:srgbClr val="00B050"/>
                </a:solidFill>
              </a:rPr>
              <a:t>specific</a:t>
            </a:r>
            <a:r>
              <a:rPr lang="fr-FR" altLang="en-US" sz="2000" b="1" dirty="0">
                <a:solidFill>
                  <a:srgbClr val="00B050"/>
                </a:solidFill>
              </a:rPr>
              <a:t> and </a:t>
            </a:r>
            <a:r>
              <a:rPr lang="fr-FR" altLang="en-US" sz="2000" b="1" dirty="0" err="1">
                <a:solidFill>
                  <a:srgbClr val="00B050"/>
                </a:solidFill>
              </a:rPr>
              <a:t>appropriate</a:t>
            </a:r>
            <a:r>
              <a:rPr lang="fr-FR" altLang="en-US" sz="2000" b="1" dirty="0">
                <a:solidFill>
                  <a:srgbClr val="00B050"/>
                </a:solidFill>
              </a:rPr>
              <a:t> </a:t>
            </a:r>
            <a:r>
              <a:rPr lang="fr-FR" altLang="en-US" sz="2000" b="1" dirty="0" err="1">
                <a:solidFill>
                  <a:srgbClr val="00B050"/>
                </a:solidFill>
              </a:rPr>
              <a:t>safeguards</a:t>
            </a:r>
            <a:r>
              <a:rPr lang="fr-FR" altLang="en-US" sz="2000" b="1" dirty="0">
                <a:solidFill>
                  <a:srgbClr val="00B050"/>
                </a:solidFill>
              </a:rPr>
              <a:t> </a:t>
            </a:r>
            <a:r>
              <a:rPr lang="fr-FR" altLang="en-US" sz="2000" b="1" dirty="0" err="1">
                <a:solidFill>
                  <a:srgbClr val="00B050"/>
                </a:solidFill>
              </a:rPr>
              <a:t>should</a:t>
            </a:r>
            <a:r>
              <a:rPr lang="fr-FR" altLang="en-US" sz="2000" b="1" dirty="0">
                <a:solidFill>
                  <a:srgbClr val="00B050"/>
                </a:solidFill>
              </a:rPr>
              <a:t> </a:t>
            </a:r>
            <a:r>
              <a:rPr lang="fr-FR" altLang="en-US" sz="2000" b="1" dirty="0" err="1">
                <a:solidFill>
                  <a:srgbClr val="00B050"/>
                </a:solidFill>
              </a:rPr>
              <a:t>be</a:t>
            </a:r>
            <a:r>
              <a:rPr lang="fr-FR" altLang="en-US" sz="2000" b="1" dirty="0">
                <a:solidFill>
                  <a:srgbClr val="00B050"/>
                </a:solidFill>
              </a:rPr>
              <a:t> </a:t>
            </a:r>
            <a:r>
              <a:rPr lang="fr-FR" altLang="en-US" sz="2000" b="1" dirty="0" err="1">
                <a:solidFill>
                  <a:srgbClr val="00B050"/>
                </a:solidFill>
              </a:rPr>
              <a:t>implemented</a:t>
            </a:r>
            <a:endParaRPr lang="fr-FR" altLang="en-US" sz="2000" b="1" dirty="0">
              <a:solidFill>
                <a:srgbClr val="00B050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fr-FR" altLang="en-US" sz="2000" dirty="0">
              <a:solidFill>
                <a:srgbClr val="002060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fr-FR" altLang="en-US" sz="2000" b="1" dirty="0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fr-FR" altLang="en-US" sz="2000" dirty="0" smtClean="0">
                <a:solidFill>
                  <a:srgbClr val="002060"/>
                </a:solidFill>
              </a:rPr>
              <a:t>« people have </a:t>
            </a:r>
            <a:r>
              <a:rPr lang="fr-FR" altLang="en-US" sz="2000" dirty="0" err="1" smtClean="0">
                <a:solidFill>
                  <a:srgbClr val="002060"/>
                </a:solidFill>
              </a:rPr>
              <a:t>accepted</a:t>
            </a:r>
            <a:r>
              <a:rPr lang="fr-FR" altLang="en-US" sz="2000" dirty="0" smtClean="0">
                <a:solidFill>
                  <a:srgbClr val="002060"/>
                </a:solidFill>
              </a:rPr>
              <a:t> </a:t>
            </a:r>
            <a:r>
              <a:rPr lang="fr-FR" altLang="en-US" sz="2000" dirty="0" err="1" smtClean="0">
                <a:solidFill>
                  <a:srgbClr val="002060"/>
                </a:solidFill>
              </a:rPr>
              <a:t>already</a:t>
            </a:r>
            <a:r>
              <a:rPr lang="fr-FR" altLang="en-US" sz="2000" dirty="0" smtClean="0">
                <a:solidFill>
                  <a:srgbClr val="002060"/>
                </a:solidFill>
              </a:rPr>
              <a:t> </a:t>
            </a:r>
            <a:r>
              <a:rPr lang="fr-FR" altLang="en-US" sz="2000" dirty="0" err="1" smtClean="0">
                <a:solidFill>
                  <a:srgbClr val="002060"/>
                </a:solidFill>
              </a:rPr>
              <a:t>anyway</a:t>
            </a:r>
            <a:r>
              <a:rPr lang="fr-FR" altLang="en-US" sz="2000" dirty="0" smtClean="0">
                <a:solidFill>
                  <a:srgbClr val="002060"/>
                </a:solidFill>
              </a:rPr>
              <a:t> ... » = </a:t>
            </a:r>
            <a:r>
              <a:rPr lang="fr-FR" altLang="en-US" sz="2000" dirty="0" err="1" smtClean="0">
                <a:solidFill>
                  <a:srgbClr val="002060"/>
                </a:solidFill>
              </a:rPr>
              <a:t>implied</a:t>
            </a:r>
            <a:r>
              <a:rPr lang="fr-FR" altLang="en-US" sz="2000" dirty="0" smtClean="0">
                <a:solidFill>
                  <a:srgbClr val="002060"/>
                </a:solidFill>
              </a:rPr>
              <a:t> consent ???</a:t>
            </a:r>
            <a:endParaRPr lang="fr-FR" altLang="en-US" sz="2000" dirty="0">
              <a:solidFill>
                <a:srgbClr val="002060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fr-FR" altLang="en-US" sz="2000" dirty="0" smtClean="0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fr-FR" altLang="en-US" sz="2000" dirty="0" smtClean="0">
                <a:solidFill>
                  <a:srgbClr val="002060"/>
                </a:solidFill>
              </a:rPr>
              <a:t>Consent: </a:t>
            </a:r>
            <a:r>
              <a:rPr lang="fr-FR" altLang="en-US" sz="2000" b="1" dirty="0" err="1" smtClean="0">
                <a:solidFill>
                  <a:srgbClr val="002060"/>
                </a:solidFill>
              </a:rPr>
              <a:t>freely</a:t>
            </a:r>
            <a:r>
              <a:rPr lang="fr-FR" altLang="en-US" sz="2000" b="1" dirty="0" smtClean="0">
                <a:solidFill>
                  <a:srgbClr val="002060"/>
                </a:solidFill>
              </a:rPr>
              <a:t> </a:t>
            </a:r>
            <a:r>
              <a:rPr lang="fr-FR" altLang="en-US" sz="2000" b="1" dirty="0" err="1" smtClean="0">
                <a:solidFill>
                  <a:srgbClr val="002060"/>
                </a:solidFill>
              </a:rPr>
              <a:t>given</a:t>
            </a:r>
            <a:r>
              <a:rPr lang="fr-FR" altLang="en-US" sz="2000" dirty="0" smtClean="0">
                <a:solidFill>
                  <a:srgbClr val="002060"/>
                </a:solidFill>
              </a:rPr>
              <a:t>, </a:t>
            </a:r>
            <a:r>
              <a:rPr lang="fr-FR" altLang="en-US" sz="2000" b="1" dirty="0" err="1" smtClean="0">
                <a:solidFill>
                  <a:srgbClr val="002060"/>
                </a:solidFill>
              </a:rPr>
              <a:t>specific</a:t>
            </a:r>
            <a:r>
              <a:rPr lang="fr-FR" altLang="en-US" sz="2000" dirty="0" smtClean="0">
                <a:solidFill>
                  <a:srgbClr val="002060"/>
                </a:solidFill>
              </a:rPr>
              <a:t> and </a:t>
            </a:r>
            <a:r>
              <a:rPr lang="fr-FR" altLang="en-US" sz="2000" b="1" dirty="0" err="1" smtClean="0">
                <a:solidFill>
                  <a:srgbClr val="002060"/>
                </a:solidFill>
              </a:rPr>
              <a:t>informed</a:t>
            </a:r>
            <a:r>
              <a:rPr lang="fr-FR" altLang="en-US" sz="2000" dirty="0" smtClean="0">
                <a:solidFill>
                  <a:srgbClr val="002060"/>
                </a:solidFill>
              </a:rPr>
              <a:t> indication </a:t>
            </a:r>
            <a:r>
              <a:rPr lang="fr-FR" altLang="en-US" sz="2000" dirty="0" err="1" smtClean="0">
                <a:solidFill>
                  <a:srgbClr val="002060"/>
                </a:solidFill>
              </a:rPr>
              <a:t>that</a:t>
            </a:r>
            <a:r>
              <a:rPr lang="fr-FR" altLang="en-US" sz="2000" dirty="0" smtClean="0">
                <a:solidFill>
                  <a:srgbClr val="002060"/>
                </a:solidFill>
              </a:rPr>
              <a:t> </a:t>
            </a:r>
            <a:r>
              <a:rPr lang="fr-FR" altLang="en-US" sz="2000" dirty="0" err="1" smtClean="0">
                <a:solidFill>
                  <a:srgbClr val="002060"/>
                </a:solidFill>
              </a:rPr>
              <a:t>they</a:t>
            </a:r>
            <a:r>
              <a:rPr lang="fr-FR" altLang="en-US" sz="2000" dirty="0" smtClean="0">
                <a:solidFill>
                  <a:srgbClr val="002060"/>
                </a:solidFill>
              </a:rPr>
              <a:t> </a:t>
            </a:r>
            <a:r>
              <a:rPr lang="fr-FR" altLang="en-US" sz="2000" dirty="0" err="1" smtClean="0">
                <a:solidFill>
                  <a:srgbClr val="002060"/>
                </a:solidFill>
              </a:rPr>
              <a:t>agree</a:t>
            </a:r>
            <a:r>
              <a:rPr lang="fr-FR" altLang="en-US" sz="2000" dirty="0" smtClean="0">
                <a:solidFill>
                  <a:srgbClr val="002060"/>
                </a:solidFill>
              </a:rPr>
              <a:t> </a:t>
            </a:r>
            <a:r>
              <a:rPr lang="fr-FR" altLang="en-US" sz="2000" dirty="0" err="1" smtClean="0">
                <a:solidFill>
                  <a:srgbClr val="002060"/>
                </a:solidFill>
              </a:rPr>
              <a:t>that</a:t>
            </a:r>
            <a:r>
              <a:rPr lang="fr-FR" altLang="en-US" sz="2000" dirty="0" smtClean="0">
                <a:solidFill>
                  <a:srgbClr val="002060"/>
                </a:solidFill>
              </a:rPr>
              <a:t> </a:t>
            </a:r>
            <a:r>
              <a:rPr lang="fr-FR" altLang="en-US" sz="2000" dirty="0" err="1" smtClean="0">
                <a:solidFill>
                  <a:srgbClr val="002060"/>
                </a:solidFill>
              </a:rPr>
              <a:t>their</a:t>
            </a:r>
            <a:r>
              <a:rPr lang="fr-FR" altLang="en-US" sz="2000" dirty="0" smtClean="0">
                <a:solidFill>
                  <a:srgbClr val="002060"/>
                </a:solidFill>
              </a:rPr>
              <a:t> data are </a:t>
            </a:r>
            <a:r>
              <a:rPr lang="fr-FR" altLang="en-US" sz="2000" dirty="0" err="1" smtClean="0">
                <a:solidFill>
                  <a:srgbClr val="002060"/>
                </a:solidFill>
              </a:rPr>
              <a:t>collected</a:t>
            </a:r>
            <a:r>
              <a:rPr lang="fr-FR" altLang="en-US" sz="2000" dirty="0" smtClean="0">
                <a:solidFill>
                  <a:srgbClr val="002060"/>
                </a:solidFill>
              </a:rPr>
              <a:t> </a:t>
            </a:r>
            <a:r>
              <a:rPr lang="fr-FR" altLang="en-US" sz="2000" dirty="0" err="1" smtClean="0">
                <a:solidFill>
                  <a:srgbClr val="002060"/>
                </a:solidFill>
              </a:rPr>
              <a:t>through</a:t>
            </a:r>
            <a:r>
              <a:rPr lang="fr-FR" altLang="en-US" sz="2000" dirty="0" smtClean="0">
                <a:solidFill>
                  <a:srgbClr val="002060"/>
                </a:solidFill>
              </a:rPr>
              <a:t> all </a:t>
            </a:r>
            <a:r>
              <a:rPr lang="fr-FR" altLang="en-US" sz="2000" dirty="0" err="1" smtClean="0">
                <a:solidFill>
                  <a:srgbClr val="002060"/>
                </a:solidFill>
              </a:rPr>
              <a:t>different</a:t>
            </a:r>
            <a:r>
              <a:rPr lang="fr-FR" altLang="en-US" sz="2000" dirty="0" smtClean="0">
                <a:solidFill>
                  <a:srgbClr val="002060"/>
                </a:solidFill>
              </a:rPr>
              <a:t> </a:t>
            </a:r>
            <a:r>
              <a:rPr lang="fr-FR" altLang="en-US" sz="2000" dirty="0" err="1" smtClean="0">
                <a:solidFill>
                  <a:srgbClr val="002060"/>
                </a:solidFill>
              </a:rPr>
              <a:t>steps</a:t>
            </a:r>
            <a:r>
              <a:rPr lang="fr-FR" altLang="en-US" sz="2000" dirty="0" smtClean="0">
                <a:solidFill>
                  <a:srgbClr val="002060"/>
                </a:solidFill>
              </a:rPr>
              <a:t> of the </a:t>
            </a:r>
            <a:r>
              <a:rPr lang="fr-FR" altLang="en-US" sz="2000" dirty="0" err="1" smtClean="0">
                <a:solidFill>
                  <a:srgbClr val="002060"/>
                </a:solidFill>
              </a:rPr>
              <a:t>processing</a:t>
            </a:r>
            <a:r>
              <a:rPr lang="fr-FR" altLang="en-US" sz="2000" dirty="0" smtClean="0">
                <a:solidFill>
                  <a:srgbClr val="002060"/>
                </a:solidFill>
              </a:rPr>
              <a:t>. </a:t>
            </a:r>
            <a:endParaRPr lang="fr-FR" altLang="en-US" sz="2000" dirty="0" smtClean="0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fr-FR" altLang="en-US" sz="2000" dirty="0">
                <a:solidFill>
                  <a:srgbClr val="00B050"/>
                </a:solidFill>
              </a:rPr>
              <a:t>Free consent </a:t>
            </a:r>
            <a:r>
              <a:rPr lang="fr-FR" altLang="en-US" sz="2000" dirty="0" err="1">
                <a:solidFill>
                  <a:srgbClr val="00B050"/>
                </a:solidFill>
              </a:rPr>
              <a:t>is</a:t>
            </a:r>
            <a:r>
              <a:rPr lang="fr-FR" altLang="en-US" sz="2000" dirty="0">
                <a:solidFill>
                  <a:srgbClr val="00B050"/>
                </a:solidFill>
              </a:rPr>
              <a:t> </a:t>
            </a:r>
            <a:r>
              <a:rPr lang="fr-FR" altLang="en-US" sz="2000" dirty="0" err="1">
                <a:solidFill>
                  <a:srgbClr val="00B050"/>
                </a:solidFill>
              </a:rPr>
              <a:t>doubtful</a:t>
            </a:r>
            <a:r>
              <a:rPr lang="fr-FR" altLang="en-US" sz="2000" dirty="0">
                <a:solidFill>
                  <a:srgbClr val="00B050"/>
                </a:solidFill>
              </a:rPr>
              <a:t> in social media services</a:t>
            </a:r>
          </a:p>
          <a:p>
            <a:pPr marL="0" indent="0">
              <a:lnSpc>
                <a:spcPct val="80000"/>
              </a:lnSpc>
              <a:buNone/>
            </a:pPr>
            <a:endParaRPr lang="fr-FR" altLang="en-US" sz="2000" dirty="0" smtClean="0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fr-FR" altLang="en-US" sz="2000" dirty="0">
              <a:solidFill>
                <a:srgbClr val="002060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fr-FR" altLang="en-US" sz="2000" dirty="0" smtClean="0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ü"/>
            </a:pPr>
            <a:endParaRPr lang="fr-FR" altLang="en-US" sz="2000" dirty="0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fr-FR" altLang="en-US" sz="2000" dirty="0" smtClean="0">
              <a:solidFill>
                <a:srgbClr val="002060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fr-FR" altLang="en-US" sz="2000" dirty="0">
              <a:solidFill>
                <a:srgbClr val="002060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en-GB" altLang="en-US" sz="20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364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 bwMode="auto">
          <a:xfrm>
            <a:off x="1691680" y="661321"/>
            <a:ext cx="7200799" cy="60743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fr-FR" altLang="en-US" sz="2800" b="1" dirty="0" smtClean="0">
                <a:solidFill>
                  <a:schemeClr val="accent6"/>
                </a:solidFill>
              </a:rPr>
              <a:t>2. Do </a:t>
            </a:r>
            <a:r>
              <a:rPr lang="fr-FR" altLang="en-US" sz="2800" b="1" dirty="0" err="1" smtClean="0">
                <a:solidFill>
                  <a:schemeClr val="accent6"/>
                </a:solidFill>
              </a:rPr>
              <a:t>you</a:t>
            </a:r>
            <a:r>
              <a:rPr lang="fr-FR" altLang="en-US" sz="2800" b="1" dirty="0" smtClean="0">
                <a:solidFill>
                  <a:schemeClr val="accent6"/>
                </a:solidFill>
              </a:rPr>
              <a:t> </a:t>
            </a:r>
            <a:r>
              <a:rPr lang="fr-FR" altLang="en-US" sz="2800" b="1" dirty="0" err="1" smtClean="0">
                <a:solidFill>
                  <a:schemeClr val="accent6"/>
                </a:solidFill>
              </a:rPr>
              <a:t>need</a:t>
            </a:r>
            <a:r>
              <a:rPr lang="fr-FR" altLang="en-US" sz="2800" b="1" dirty="0" smtClean="0">
                <a:solidFill>
                  <a:schemeClr val="accent6"/>
                </a:solidFill>
              </a:rPr>
              <a:t> a </a:t>
            </a:r>
            <a:r>
              <a:rPr lang="fr-FR" altLang="en-US" sz="2800" b="1" dirty="0" err="1" smtClean="0">
                <a:solidFill>
                  <a:schemeClr val="accent6"/>
                </a:solidFill>
              </a:rPr>
              <a:t>legal</a:t>
            </a:r>
            <a:r>
              <a:rPr lang="fr-FR" altLang="en-US" sz="2800" b="1" dirty="0" smtClean="0">
                <a:solidFill>
                  <a:schemeClr val="accent6"/>
                </a:solidFill>
              </a:rPr>
              <a:t> basis to </a:t>
            </a:r>
            <a:r>
              <a:rPr lang="fr-FR" altLang="en-US" sz="2800" b="1" dirty="0" err="1" smtClean="0">
                <a:solidFill>
                  <a:schemeClr val="accent6"/>
                </a:solidFill>
              </a:rPr>
              <a:t>proceed</a:t>
            </a:r>
            <a:r>
              <a:rPr lang="fr-FR" altLang="en-US" sz="2800" b="1" dirty="0" smtClean="0">
                <a:solidFill>
                  <a:schemeClr val="accent6"/>
                </a:solidFill>
              </a:rPr>
              <a:t>?</a:t>
            </a:r>
            <a:r>
              <a:rPr lang="fr-FR" altLang="en-US" b="1" dirty="0" smtClean="0">
                <a:solidFill>
                  <a:schemeClr val="accent6"/>
                </a:solidFill>
              </a:rPr>
              <a:t/>
            </a:r>
            <a:br>
              <a:rPr lang="fr-FR" altLang="en-US" b="1" dirty="0" smtClean="0">
                <a:solidFill>
                  <a:schemeClr val="accent6"/>
                </a:solidFill>
              </a:rPr>
            </a:br>
            <a:endParaRPr lang="en-GB" altLang="en-US" b="1" dirty="0" smtClean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484784"/>
            <a:ext cx="4320480" cy="468052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endParaRPr lang="fr-FR" altLang="en-US" sz="2000" b="1" u="sng" dirty="0" smtClean="0">
              <a:solidFill>
                <a:srgbClr val="002060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fr-FR" altLang="en-US" sz="2000" b="1" u="sng" dirty="0" err="1" smtClean="0">
                <a:solidFill>
                  <a:srgbClr val="002060"/>
                </a:solidFill>
              </a:rPr>
              <a:t>Privacy</a:t>
            </a:r>
            <a:r>
              <a:rPr lang="fr-FR" altLang="en-US" sz="2000" b="1" u="sng" dirty="0" smtClean="0">
                <a:solidFill>
                  <a:srgbClr val="002060"/>
                </a:solidFill>
              </a:rPr>
              <a:t> </a:t>
            </a:r>
            <a:r>
              <a:rPr lang="fr-FR" altLang="en-US" sz="2000" b="1" u="sng" dirty="0" smtClean="0">
                <a:solidFill>
                  <a:srgbClr val="002060"/>
                </a:solidFill>
              </a:rPr>
              <a:t>by design (</a:t>
            </a:r>
            <a:r>
              <a:rPr lang="fr-FR" altLang="en-US" sz="2000" b="1" u="sng" dirty="0" err="1" smtClean="0">
                <a:solidFill>
                  <a:srgbClr val="002060"/>
                </a:solidFill>
              </a:rPr>
              <a:t>lawfulness</a:t>
            </a:r>
            <a:r>
              <a:rPr lang="fr-FR" altLang="en-US" sz="2000" b="1" u="sng" dirty="0" smtClean="0">
                <a:solidFill>
                  <a:srgbClr val="002060"/>
                </a:solidFill>
              </a:rPr>
              <a:t>)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fr-FR" altLang="en-US" sz="2000" dirty="0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fr-FR" altLang="en-US" sz="2000" dirty="0" smtClean="0">
                <a:solidFill>
                  <a:srgbClr val="002060"/>
                </a:solidFill>
              </a:rPr>
              <a:t>Have </a:t>
            </a:r>
            <a:r>
              <a:rPr lang="fr-FR" altLang="en-US" sz="2000" dirty="0" err="1" smtClean="0">
                <a:solidFill>
                  <a:srgbClr val="002060"/>
                </a:solidFill>
              </a:rPr>
              <a:t>they</a:t>
            </a:r>
            <a:r>
              <a:rPr lang="fr-FR" altLang="en-US" sz="2000" dirty="0" smtClean="0">
                <a:solidFill>
                  <a:srgbClr val="002060"/>
                </a:solidFill>
              </a:rPr>
              <a:t> </a:t>
            </a:r>
            <a:r>
              <a:rPr lang="fr-FR" altLang="en-US" sz="2000" dirty="0" err="1" smtClean="0">
                <a:solidFill>
                  <a:srgbClr val="002060"/>
                </a:solidFill>
              </a:rPr>
              <a:t>agreed</a:t>
            </a:r>
            <a:r>
              <a:rPr lang="fr-FR" altLang="en-US" sz="2000" dirty="0" smtClean="0">
                <a:solidFill>
                  <a:srgbClr val="002060"/>
                </a:solidFill>
              </a:rPr>
              <a:t> </a:t>
            </a:r>
            <a:r>
              <a:rPr lang="fr-FR" altLang="en-US" sz="2000" dirty="0" err="1" smtClean="0">
                <a:solidFill>
                  <a:srgbClr val="002060"/>
                </a:solidFill>
              </a:rPr>
              <a:t>that</a:t>
            </a:r>
            <a:r>
              <a:rPr lang="fr-FR" altLang="en-US" sz="2000" dirty="0" smtClean="0">
                <a:solidFill>
                  <a:srgbClr val="002060"/>
                </a:solidFill>
              </a:rPr>
              <a:t> « </a:t>
            </a:r>
            <a:r>
              <a:rPr lang="fr-FR" altLang="en-US" sz="2000" dirty="0" err="1" smtClean="0">
                <a:solidFill>
                  <a:srgbClr val="002060"/>
                </a:solidFill>
              </a:rPr>
              <a:t>Sailing</a:t>
            </a:r>
            <a:r>
              <a:rPr lang="fr-FR" altLang="en-US" sz="2000" dirty="0" smtClean="0">
                <a:solidFill>
                  <a:srgbClr val="002060"/>
                </a:solidFill>
              </a:rPr>
              <a:t> </a:t>
            </a:r>
            <a:r>
              <a:rPr lang="fr-FR" altLang="en-US" sz="2000" dirty="0" err="1" smtClean="0">
                <a:solidFill>
                  <a:srgbClr val="002060"/>
                </a:solidFill>
              </a:rPr>
              <a:t>with</a:t>
            </a:r>
            <a:r>
              <a:rPr lang="fr-FR" altLang="en-US" sz="2000" dirty="0" smtClean="0">
                <a:solidFill>
                  <a:srgbClr val="002060"/>
                </a:solidFill>
              </a:rPr>
              <a:t> </a:t>
            </a:r>
            <a:r>
              <a:rPr lang="fr-FR" altLang="en-US" sz="2000" dirty="0" err="1" smtClean="0">
                <a:solidFill>
                  <a:srgbClr val="002060"/>
                </a:solidFill>
              </a:rPr>
              <a:t>Kalypso</a:t>
            </a:r>
            <a:r>
              <a:rPr lang="fr-FR" altLang="en-US" sz="2000" dirty="0" smtClean="0">
                <a:solidFill>
                  <a:srgbClr val="002060"/>
                </a:solidFill>
              </a:rPr>
              <a:t> » uses </a:t>
            </a:r>
            <a:r>
              <a:rPr lang="fr-FR" altLang="en-US" sz="2000" dirty="0" err="1" smtClean="0">
                <a:solidFill>
                  <a:srgbClr val="002060"/>
                </a:solidFill>
              </a:rPr>
              <a:t>their</a:t>
            </a:r>
            <a:r>
              <a:rPr lang="fr-FR" altLang="en-US" sz="2000" dirty="0" smtClean="0">
                <a:solidFill>
                  <a:srgbClr val="002060"/>
                </a:solidFill>
              </a:rPr>
              <a:t> </a:t>
            </a:r>
            <a:r>
              <a:rPr lang="fr-FR" altLang="en-US" sz="2000" dirty="0" err="1" smtClean="0">
                <a:solidFill>
                  <a:srgbClr val="002060"/>
                </a:solidFill>
              </a:rPr>
              <a:t>personal</a:t>
            </a:r>
            <a:r>
              <a:rPr lang="fr-FR" altLang="en-US" sz="2000" dirty="0" smtClean="0">
                <a:solidFill>
                  <a:srgbClr val="002060"/>
                </a:solidFill>
              </a:rPr>
              <a:t> data?</a:t>
            </a:r>
          </a:p>
          <a:p>
            <a:pPr marL="0" indent="0">
              <a:lnSpc>
                <a:spcPct val="80000"/>
              </a:lnSpc>
              <a:buNone/>
            </a:pPr>
            <a:endParaRPr lang="fr-FR" altLang="en-US" sz="2000" dirty="0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fr-FR" altLang="en-US" sz="2000" dirty="0" err="1" smtClean="0">
                <a:solidFill>
                  <a:srgbClr val="00B050"/>
                </a:solidFill>
              </a:rPr>
              <a:t>Even</a:t>
            </a:r>
            <a:r>
              <a:rPr lang="fr-FR" altLang="en-US" sz="2000" dirty="0" smtClean="0">
                <a:solidFill>
                  <a:srgbClr val="00B050"/>
                </a:solidFill>
              </a:rPr>
              <a:t> </a:t>
            </a:r>
            <a:r>
              <a:rPr lang="fr-FR" altLang="en-US" sz="2000" dirty="0" smtClean="0">
                <a:solidFill>
                  <a:srgbClr val="00B050"/>
                </a:solidFill>
              </a:rPr>
              <a:t>if </a:t>
            </a:r>
            <a:r>
              <a:rPr lang="fr-FR" altLang="en-US" sz="2000" dirty="0" err="1" smtClean="0">
                <a:solidFill>
                  <a:srgbClr val="00B050"/>
                </a:solidFill>
              </a:rPr>
              <a:t>they</a:t>
            </a:r>
            <a:r>
              <a:rPr lang="fr-FR" altLang="en-US" sz="2000" dirty="0" smtClean="0">
                <a:solidFill>
                  <a:srgbClr val="00B050"/>
                </a:solidFill>
              </a:rPr>
              <a:t> </a:t>
            </a:r>
            <a:r>
              <a:rPr lang="fr-FR" altLang="en-US" sz="2000" dirty="0" err="1" smtClean="0">
                <a:solidFill>
                  <a:srgbClr val="00B050"/>
                </a:solidFill>
              </a:rPr>
              <a:t>agree</a:t>
            </a:r>
            <a:r>
              <a:rPr lang="fr-FR" altLang="en-US" sz="2000" dirty="0" smtClean="0">
                <a:solidFill>
                  <a:srgbClr val="00B050"/>
                </a:solidFill>
              </a:rPr>
              <a:t> to </a:t>
            </a:r>
            <a:r>
              <a:rPr lang="fr-FR" altLang="en-US" sz="2000" dirty="0" err="1" smtClean="0">
                <a:solidFill>
                  <a:srgbClr val="00B050"/>
                </a:solidFill>
              </a:rPr>
              <a:t>different</a:t>
            </a:r>
            <a:r>
              <a:rPr lang="fr-FR" altLang="en-US" sz="2000" dirty="0" smtClean="0">
                <a:solidFill>
                  <a:srgbClr val="00B050"/>
                </a:solidFill>
              </a:rPr>
              <a:t> providers/</a:t>
            </a:r>
            <a:r>
              <a:rPr lang="fr-FR" altLang="en-US" sz="2000" dirty="0" err="1" smtClean="0">
                <a:solidFill>
                  <a:srgbClr val="00B050"/>
                </a:solidFill>
              </a:rPr>
              <a:t>affiliates</a:t>
            </a:r>
            <a:r>
              <a:rPr lang="fr-FR" altLang="en-US" sz="2000" dirty="0" smtClean="0">
                <a:solidFill>
                  <a:srgbClr val="00B050"/>
                </a:solidFill>
              </a:rPr>
              <a:t>, </a:t>
            </a:r>
            <a:r>
              <a:rPr lang="fr-FR" altLang="en-US" sz="2000" dirty="0" err="1" smtClean="0">
                <a:solidFill>
                  <a:srgbClr val="00B050"/>
                </a:solidFill>
              </a:rPr>
              <a:t>this</a:t>
            </a:r>
            <a:r>
              <a:rPr lang="fr-FR" altLang="en-US" sz="2000" dirty="0" smtClean="0">
                <a:solidFill>
                  <a:srgbClr val="00B050"/>
                </a:solidFill>
              </a:rPr>
              <a:t> </a:t>
            </a:r>
            <a:r>
              <a:rPr lang="fr-FR" altLang="en-US" sz="2000" dirty="0" err="1" smtClean="0">
                <a:solidFill>
                  <a:srgbClr val="00B050"/>
                </a:solidFill>
              </a:rPr>
              <a:t>does</a:t>
            </a:r>
            <a:r>
              <a:rPr lang="fr-FR" altLang="en-US" sz="2000" dirty="0" smtClean="0">
                <a:solidFill>
                  <a:srgbClr val="00B050"/>
                </a:solidFill>
              </a:rPr>
              <a:t> not </a:t>
            </a:r>
            <a:r>
              <a:rPr lang="fr-FR" altLang="en-US" sz="2000" dirty="0" err="1" smtClean="0">
                <a:solidFill>
                  <a:srgbClr val="00B050"/>
                </a:solidFill>
              </a:rPr>
              <a:t>mean</a:t>
            </a:r>
            <a:r>
              <a:rPr lang="fr-FR" altLang="en-US" sz="2000" dirty="0" smtClean="0">
                <a:solidFill>
                  <a:srgbClr val="00B050"/>
                </a:solidFill>
              </a:rPr>
              <a:t> </a:t>
            </a:r>
            <a:r>
              <a:rPr lang="fr-FR" altLang="en-US" sz="2000" dirty="0" err="1" smtClean="0">
                <a:solidFill>
                  <a:srgbClr val="00B050"/>
                </a:solidFill>
              </a:rPr>
              <a:t>that</a:t>
            </a:r>
            <a:r>
              <a:rPr lang="fr-FR" altLang="en-US" sz="2000" dirty="0" smtClean="0">
                <a:solidFill>
                  <a:srgbClr val="00B050"/>
                </a:solidFill>
              </a:rPr>
              <a:t> </a:t>
            </a:r>
            <a:r>
              <a:rPr lang="fr-FR" altLang="en-US" sz="2000" dirty="0" err="1" smtClean="0">
                <a:solidFill>
                  <a:srgbClr val="00B050"/>
                </a:solidFill>
              </a:rPr>
              <a:t>they</a:t>
            </a:r>
            <a:r>
              <a:rPr lang="fr-FR" altLang="en-US" sz="2000" dirty="0" smtClean="0">
                <a:solidFill>
                  <a:srgbClr val="00B050"/>
                </a:solidFill>
              </a:rPr>
              <a:t> have </a:t>
            </a:r>
            <a:r>
              <a:rPr lang="fr-FR" altLang="en-US" sz="2000" dirty="0" err="1" smtClean="0">
                <a:solidFill>
                  <a:srgbClr val="00B050"/>
                </a:solidFill>
              </a:rPr>
              <a:t>agreed</a:t>
            </a:r>
            <a:r>
              <a:rPr lang="fr-FR" altLang="en-US" sz="2000" dirty="0" smtClean="0">
                <a:solidFill>
                  <a:srgbClr val="00B050"/>
                </a:solidFill>
              </a:rPr>
              <a:t> to the </a:t>
            </a:r>
            <a:r>
              <a:rPr lang="fr-FR" altLang="en-US" sz="2000" dirty="0" err="1" smtClean="0">
                <a:solidFill>
                  <a:srgbClr val="00B050"/>
                </a:solidFill>
              </a:rPr>
              <a:t>project</a:t>
            </a:r>
            <a:r>
              <a:rPr lang="fr-FR" altLang="en-US" sz="2000" dirty="0">
                <a:solidFill>
                  <a:srgbClr val="00B050"/>
                </a:solidFill>
              </a:rPr>
              <a:t> </a:t>
            </a:r>
            <a:r>
              <a:rPr lang="fr-FR" altLang="en-US" sz="2000" dirty="0" smtClean="0">
                <a:solidFill>
                  <a:srgbClr val="00B050"/>
                </a:solidFill>
              </a:rPr>
              <a:t>of </a:t>
            </a:r>
            <a:r>
              <a:rPr lang="fr-FR" altLang="en-US" sz="2000" dirty="0">
                <a:solidFill>
                  <a:srgbClr val="00B050"/>
                </a:solidFill>
              </a:rPr>
              <a:t>« </a:t>
            </a:r>
            <a:r>
              <a:rPr lang="fr-FR" altLang="en-US" sz="2000" dirty="0" err="1">
                <a:solidFill>
                  <a:srgbClr val="00B050"/>
                </a:solidFill>
              </a:rPr>
              <a:t>Sailing</a:t>
            </a:r>
            <a:r>
              <a:rPr lang="fr-FR" altLang="en-US" sz="2000" dirty="0">
                <a:solidFill>
                  <a:srgbClr val="00B050"/>
                </a:solidFill>
              </a:rPr>
              <a:t> </a:t>
            </a:r>
            <a:r>
              <a:rPr lang="fr-FR" altLang="en-US" sz="2000" dirty="0" err="1">
                <a:solidFill>
                  <a:srgbClr val="00B050"/>
                </a:solidFill>
              </a:rPr>
              <a:t>with</a:t>
            </a:r>
            <a:r>
              <a:rPr lang="fr-FR" altLang="en-US" sz="2000" dirty="0">
                <a:solidFill>
                  <a:srgbClr val="00B050"/>
                </a:solidFill>
              </a:rPr>
              <a:t> </a:t>
            </a:r>
            <a:r>
              <a:rPr lang="fr-FR" altLang="en-US" sz="2000" dirty="0" err="1">
                <a:solidFill>
                  <a:srgbClr val="00B050"/>
                </a:solidFill>
              </a:rPr>
              <a:t>Kalypso</a:t>
            </a:r>
            <a:r>
              <a:rPr lang="fr-FR" altLang="en-US" sz="2000" dirty="0">
                <a:solidFill>
                  <a:srgbClr val="00B050"/>
                </a:solidFill>
              </a:rPr>
              <a:t> » </a:t>
            </a:r>
            <a:endParaRPr lang="fr-FR" altLang="en-US" sz="2000" dirty="0" smtClean="0">
              <a:solidFill>
                <a:srgbClr val="00B050"/>
              </a:solidFill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ü"/>
            </a:pPr>
            <a:endParaRPr lang="fr-FR" altLang="en-US" sz="2000" dirty="0" smtClean="0">
              <a:solidFill>
                <a:srgbClr val="00B050"/>
              </a:solidFill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fr-FR" altLang="en-US" sz="2000" dirty="0" smtClean="0">
                <a:solidFill>
                  <a:srgbClr val="00B050"/>
                </a:solidFill>
              </a:rPr>
              <a:t>Consent </a:t>
            </a:r>
            <a:r>
              <a:rPr lang="fr-FR" altLang="en-US" sz="2000" dirty="0" err="1" smtClean="0">
                <a:solidFill>
                  <a:srgbClr val="00B050"/>
                </a:solidFill>
              </a:rPr>
              <a:t>cannot</a:t>
            </a:r>
            <a:r>
              <a:rPr lang="fr-FR" altLang="en-US" sz="2000" dirty="0" smtClean="0">
                <a:solidFill>
                  <a:srgbClr val="00B050"/>
                </a:solidFill>
              </a:rPr>
              <a:t> </a:t>
            </a:r>
            <a:r>
              <a:rPr lang="fr-FR" altLang="en-US" sz="2000" dirty="0" err="1" smtClean="0">
                <a:solidFill>
                  <a:srgbClr val="00B050"/>
                </a:solidFill>
              </a:rPr>
              <a:t>be</a:t>
            </a:r>
            <a:r>
              <a:rPr lang="fr-FR" altLang="en-US" sz="2000" dirty="0" smtClean="0">
                <a:solidFill>
                  <a:srgbClr val="00B050"/>
                </a:solidFill>
              </a:rPr>
              <a:t> </a:t>
            </a:r>
            <a:r>
              <a:rPr lang="fr-FR" altLang="en-US" sz="2000" dirty="0" err="1" smtClean="0">
                <a:solidFill>
                  <a:srgbClr val="00B050"/>
                </a:solidFill>
              </a:rPr>
              <a:t>used</a:t>
            </a:r>
            <a:r>
              <a:rPr lang="fr-FR" altLang="en-US" sz="2000" dirty="0" smtClean="0">
                <a:solidFill>
                  <a:srgbClr val="00B050"/>
                </a:solidFill>
              </a:rPr>
              <a:t> a </a:t>
            </a:r>
            <a:r>
              <a:rPr lang="fr-FR" altLang="en-US" sz="2000" dirty="0" err="1" smtClean="0">
                <a:solidFill>
                  <a:srgbClr val="00B050"/>
                </a:solidFill>
              </a:rPr>
              <a:t>legal</a:t>
            </a:r>
            <a:r>
              <a:rPr lang="fr-FR" altLang="en-US" sz="2000" dirty="0" smtClean="0">
                <a:solidFill>
                  <a:srgbClr val="00B050"/>
                </a:solidFill>
              </a:rPr>
              <a:t> basis</a:t>
            </a:r>
          </a:p>
          <a:p>
            <a:pPr marL="0" indent="0">
              <a:lnSpc>
                <a:spcPct val="80000"/>
              </a:lnSpc>
              <a:buNone/>
            </a:pPr>
            <a:endParaRPr lang="fr-FR" altLang="en-US" sz="2000" dirty="0" smtClean="0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ü"/>
            </a:pPr>
            <a:endParaRPr lang="fr-FR" altLang="en-US" sz="2000" dirty="0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fr-FR" altLang="en-US" sz="2000" dirty="0" smtClean="0">
              <a:solidFill>
                <a:srgbClr val="002060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fr-FR" altLang="en-US" sz="2000" dirty="0">
              <a:solidFill>
                <a:srgbClr val="002060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en-GB" altLang="en-US" sz="2000" dirty="0" smtClean="0">
              <a:solidFill>
                <a:srgbClr val="002060"/>
              </a:solidFill>
            </a:endParaRPr>
          </a:p>
        </p:txBody>
      </p:sp>
      <p:sp>
        <p:nvSpPr>
          <p:cNvPr id="1843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7937" y="6453336"/>
            <a:ext cx="2133600" cy="476250"/>
          </a:xfrm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87D4B20-05C6-4765-8F2F-938DD79E8104}" type="slidenum">
              <a:rPr lang="en-GB" altLang="en-US" sz="1300" smtClean="0"/>
              <a:pPr/>
              <a:t>4</a:t>
            </a:fld>
            <a:endParaRPr lang="en-GB" altLang="en-US" sz="1300" dirty="0" smtClean="0"/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37" y="255691"/>
            <a:ext cx="1331913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9912" y="1476068"/>
            <a:ext cx="8351912" cy="469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751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61" y="2276872"/>
            <a:ext cx="4430871" cy="3024336"/>
          </a:xfrm>
          <a:prstGeom prst="rect">
            <a:avLst/>
          </a:prstGeom>
        </p:spPr>
      </p:pic>
      <p:sp>
        <p:nvSpPr>
          <p:cNvPr id="18434" name="Title 1"/>
          <p:cNvSpPr>
            <a:spLocks noGrp="1"/>
          </p:cNvSpPr>
          <p:nvPr>
            <p:ph type="title"/>
          </p:nvPr>
        </p:nvSpPr>
        <p:spPr bwMode="auto">
          <a:xfrm>
            <a:off x="1691680" y="584899"/>
            <a:ext cx="7200800" cy="60743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fr-FR" altLang="en-US" sz="2400" b="1" dirty="0" smtClean="0">
                <a:solidFill>
                  <a:schemeClr val="accent6"/>
                </a:solidFill>
              </a:rPr>
              <a:t>3. «</a:t>
            </a:r>
            <a:r>
              <a:rPr lang="fr-FR" altLang="en-US" sz="2400" b="1" dirty="0" smtClean="0">
                <a:solidFill>
                  <a:schemeClr val="accent6"/>
                </a:solidFill>
              </a:rPr>
              <a:t> </a:t>
            </a:r>
            <a:r>
              <a:rPr lang="fr-FR" altLang="en-US" sz="2400" b="1" dirty="0" err="1" smtClean="0">
                <a:solidFill>
                  <a:schemeClr val="accent6"/>
                </a:solidFill>
              </a:rPr>
              <a:t>Sailing</a:t>
            </a:r>
            <a:r>
              <a:rPr lang="fr-FR" altLang="en-US" sz="2400" b="1" dirty="0" smtClean="0">
                <a:solidFill>
                  <a:schemeClr val="accent6"/>
                </a:solidFill>
              </a:rPr>
              <a:t> </a:t>
            </a:r>
            <a:r>
              <a:rPr lang="fr-FR" altLang="en-US" sz="2400" b="1" dirty="0" err="1" smtClean="0">
                <a:solidFill>
                  <a:schemeClr val="accent6"/>
                </a:solidFill>
              </a:rPr>
              <a:t>with</a:t>
            </a:r>
            <a:r>
              <a:rPr lang="fr-FR" altLang="en-US" sz="2400" b="1" dirty="0" smtClean="0">
                <a:solidFill>
                  <a:schemeClr val="accent6"/>
                </a:solidFill>
              </a:rPr>
              <a:t> </a:t>
            </a:r>
            <a:r>
              <a:rPr lang="fr-FR" altLang="en-US" sz="2400" b="1" dirty="0" err="1" smtClean="0">
                <a:solidFill>
                  <a:schemeClr val="accent6"/>
                </a:solidFill>
              </a:rPr>
              <a:t>Kalypso</a:t>
            </a:r>
            <a:r>
              <a:rPr lang="fr-FR" altLang="en-US" sz="2400" b="1" dirty="0" smtClean="0">
                <a:solidFill>
                  <a:schemeClr val="accent6"/>
                </a:solidFill>
              </a:rPr>
              <a:t> » &amp; </a:t>
            </a:r>
            <a:r>
              <a:rPr lang="fr-FR" altLang="en-US" sz="2400" b="1" dirty="0" err="1" smtClean="0">
                <a:solidFill>
                  <a:schemeClr val="accent6"/>
                </a:solidFill>
              </a:rPr>
              <a:t>External</a:t>
            </a:r>
            <a:r>
              <a:rPr lang="fr-FR" altLang="en-US" sz="2400" b="1" dirty="0" smtClean="0">
                <a:solidFill>
                  <a:schemeClr val="accent6"/>
                </a:solidFill>
              </a:rPr>
              <a:t> </a:t>
            </a:r>
            <a:r>
              <a:rPr lang="fr-FR" altLang="en-US" sz="2400" b="1" dirty="0" err="1" smtClean="0">
                <a:solidFill>
                  <a:schemeClr val="accent6"/>
                </a:solidFill>
              </a:rPr>
              <a:t>contractor</a:t>
            </a:r>
            <a:r>
              <a:rPr lang="fr-FR" altLang="en-US" b="1" dirty="0" smtClean="0">
                <a:solidFill>
                  <a:schemeClr val="accent6"/>
                </a:solidFill>
              </a:rPr>
              <a:t/>
            </a:r>
            <a:br>
              <a:rPr lang="fr-FR" altLang="en-US" b="1" dirty="0" smtClean="0">
                <a:solidFill>
                  <a:schemeClr val="accent6"/>
                </a:solidFill>
              </a:rPr>
            </a:br>
            <a:endParaRPr lang="en-GB" altLang="en-US" b="1" dirty="0" smtClean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0032" y="2276872"/>
            <a:ext cx="3851920" cy="302433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fr-FR" altLang="en-US" sz="2000" b="1" u="sng" dirty="0" smtClean="0">
                <a:solidFill>
                  <a:srgbClr val="002060"/>
                </a:solidFill>
              </a:rPr>
              <a:t>Outsourcing </a:t>
            </a:r>
            <a:r>
              <a:rPr lang="fr-FR" altLang="en-US" sz="2000" b="1" u="sng" dirty="0" err="1" smtClean="0">
                <a:solidFill>
                  <a:srgbClr val="002060"/>
                </a:solidFill>
              </a:rPr>
              <a:t>with</a:t>
            </a:r>
            <a:r>
              <a:rPr lang="fr-FR" altLang="en-US" sz="2000" b="1" u="sng" dirty="0" smtClean="0">
                <a:solidFill>
                  <a:srgbClr val="002060"/>
                </a:solidFill>
              </a:rPr>
              <a:t> </a:t>
            </a:r>
            <a:r>
              <a:rPr lang="fr-FR" altLang="en-US" sz="2000" b="1" u="sng" dirty="0" err="1" smtClean="0">
                <a:solidFill>
                  <a:srgbClr val="002060"/>
                </a:solidFill>
              </a:rPr>
              <a:t>Privacy</a:t>
            </a:r>
            <a:r>
              <a:rPr lang="fr-FR" altLang="en-US" sz="2000" b="1" u="sng" dirty="0" smtClean="0">
                <a:solidFill>
                  <a:srgbClr val="002060"/>
                </a:solidFill>
              </a:rPr>
              <a:t> by design </a:t>
            </a:r>
            <a:r>
              <a:rPr lang="fr-FR" altLang="en-US" sz="1600" b="1" u="sng" dirty="0" smtClean="0">
                <a:solidFill>
                  <a:srgbClr val="002060"/>
                </a:solidFill>
              </a:rPr>
              <a:t>(Art.29 of the </a:t>
            </a:r>
            <a:r>
              <a:rPr lang="fr-FR" altLang="en-US" sz="1600" b="1" u="sng" dirty="0" err="1" smtClean="0">
                <a:solidFill>
                  <a:srgbClr val="002060"/>
                </a:solidFill>
              </a:rPr>
              <a:t>Proposal</a:t>
            </a:r>
            <a:r>
              <a:rPr lang="fr-FR" altLang="en-US" sz="1600" b="1" u="sng" dirty="0" smtClean="0">
                <a:solidFill>
                  <a:srgbClr val="002060"/>
                </a:solidFill>
              </a:rPr>
              <a:t>)</a:t>
            </a:r>
          </a:p>
          <a:p>
            <a:pPr marL="0" indent="0">
              <a:lnSpc>
                <a:spcPct val="80000"/>
              </a:lnSpc>
              <a:buNone/>
            </a:pPr>
            <a:endParaRPr lang="fr-FR" altLang="en-US" sz="2000" dirty="0" smtClean="0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fr-FR" altLang="en-US" sz="2000" dirty="0" smtClean="0">
                <a:solidFill>
                  <a:srgbClr val="002060"/>
                </a:solidFill>
              </a:rPr>
              <a:t>Gibraltar </a:t>
            </a:r>
            <a:r>
              <a:rPr lang="fr-FR" altLang="en-US" sz="2000" dirty="0" err="1" smtClean="0">
                <a:solidFill>
                  <a:srgbClr val="002060"/>
                </a:solidFill>
              </a:rPr>
              <a:t>company</a:t>
            </a:r>
            <a:r>
              <a:rPr lang="fr-FR" altLang="en-US" sz="2000" dirty="0" smtClean="0">
                <a:solidFill>
                  <a:srgbClr val="002060"/>
                </a:solidFill>
              </a:rPr>
              <a:t> </a:t>
            </a:r>
            <a:r>
              <a:rPr lang="fr-FR" altLang="en-US" sz="2000" dirty="0" err="1" smtClean="0">
                <a:solidFill>
                  <a:srgbClr val="002060"/>
                </a:solidFill>
              </a:rPr>
              <a:t>is</a:t>
            </a:r>
            <a:r>
              <a:rPr lang="fr-FR" altLang="en-US" sz="2000" dirty="0" smtClean="0">
                <a:solidFill>
                  <a:srgbClr val="002060"/>
                </a:solidFill>
              </a:rPr>
              <a:t> </a:t>
            </a:r>
            <a:r>
              <a:rPr lang="fr-FR" altLang="en-US" sz="2000" dirty="0" err="1" smtClean="0">
                <a:solidFill>
                  <a:srgbClr val="002060"/>
                </a:solidFill>
              </a:rPr>
              <a:t>bound</a:t>
            </a:r>
            <a:r>
              <a:rPr lang="fr-FR" altLang="en-US" sz="2000" dirty="0" smtClean="0">
                <a:solidFill>
                  <a:srgbClr val="002060"/>
                </a:solidFill>
              </a:rPr>
              <a:t> by the </a:t>
            </a:r>
            <a:r>
              <a:rPr lang="fr-FR" altLang="en-US" sz="2000" dirty="0" smtClean="0">
                <a:solidFill>
                  <a:srgbClr val="002060"/>
                </a:solidFill>
              </a:rPr>
              <a:t>GDPR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fr-FR" altLang="en-US" sz="2000" dirty="0" smtClean="0">
                <a:solidFill>
                  <a:srgbClr val="002060"/>
                </a:solidFill>
              </a:rPr>
              <a:t>In </a:t>
            </a:r>
            <a:r>
              <a:rPr lang="fr-FR" altLang="en-US" sz="2000" dirty="0" err="1" smtClean="0">
                <a:solidFill>
                  <a:srgbClr val="002060"/>
                </a:solidFill>
              </a:rPr>
              <a:t>principle</a:t>
            </a:r>
            <a:r>
              <a:rPr lang="fr-FR" altLang="en-US" sz="2000" dirty="0" smtClean="0">
                <a:solidFill>
                  <a:srgbClr val="002060"/>
                </a:solidFill>
              </a:rPr>
              <a:t>, </a:t>
            </a:r>
            <a:r>
              <a:rPr lang="fr-FR" altLang="en-US" sz="2000" dirty="0" err="1" smtClean="0">
                <a:solidFill>
                  <a:srgbClr val="002060"/>
                </a:solidFill>
              </a:rPr>
              <a:t>sufficient</a:t>
            </a:r>
            <a:r>
              <a:rPr lang="fr-FR" altLang="en-US" sz="2000" dirty="0" smtClean="0">
                <a:solidFill>
                  <a:srgbClr val="002060"/>
                </a:solidFill>
              </a:rPr>
              <a:t> </a:t>
            </a:r>
            <a:r>
              <a:rPr lang="fr-FR" altLang="en-US" sz="2000" dirty="0" err="1" smtClean="0">
                <a:solidFill>
                  <a:srgbClr val="002060"/>
                </a:solidFill>
              </a:rPr>
              <a:t>guarantees</a:t>
            </a:r>
            <a:r>
              <a:rPr lang="fr-FR" altLang="en-US" sz="2000" dirty="0" smtClean="0">
                <a:solidFill>
                  <a:srgbClr val="002060"/>
                </a:solidFill>
              </a:rPr>
              <a:t> to </a:t>
            </a:r>
            <a:r>
              <a:rPr lang="fr-FR" altLang="en-US" sz="2000" dirty="0" err="1" smtClean="0">
                <a:solidFill>
                  <a:srgbClr val="002060"/>
                </a:solidFill>
              </a:rPr>
              <a:t>implement</a:t>
            </a:r>
            <a:r>
              <a:rPr lang="fr-FR" altLang="en-US" sz="2000" dirty="0" smtClean="0">
                <a:solidFill>
                  <a:srgbClr val="002060"/>
                </a:solidFill>
              </a:rPr>
              <a:t> </a:t>
            </a:r>
            <a:r>
              <a:rPr lang="fr-FR" altLang="en-US" sz="2000" dirty="0" err="1" smtClean="0">
                <a:solidFill>
                  <a:srgbClr val="002060"/>
                </a:solidFill>
              </a:rPr>
              <a:t>appropriate</a:t>
            </a:r>
            <a:r>
              <a:rPr lang="fr-FR" altLang="en-US" sz="2000" dirty="0" smtClean="0">
                <a:solidFill>
                  <a:srgbClr val="002060"/>
                </a:solidFill>
              </a:rPr>
              <a:t> </a:t>
            </a:r>
            <a:r>
              <a:rPr lang="fr-FR" altLang="en-US" sz="2000" dirty="0" err="1" smtClean="0">
                <a:solidFill>
                  <a:srgbClr val="002060"/>
                </a:solidFill>
              </a:rPr>
              <a:t>technical</a:t>
            </a:r>
            <a:r>
              <a:rPr lang="fr-FR" altLang="en-US" sz="2000" dirty="0" smtClean="0">
                <a:solidFill>
                  <a:srgbClr val="002060"/>
                </a:solidFill>
              </a:rPr>
              <a:t> and </a:t>
            </a:r>
            <a:r>
              <a:rPr lang="fr-FR" altLang="en-US" sz="2000" dirty="0" err="1" smtClean="0">
                <a:solidFill>
                  <a:srgbClr val="002060"/>
                </a:solidFill>
              </a:rPr>
              <a:t>organisational</a:t>
            </a:r>
            <a:r>
              <a:rPr lang="fr-FR" altLang="en-US" sz="2000" dirty="0">
                <a:solidFill>
                  <a:srgbClr val="002060"/>
                </a:solidFill>
              </a:rPr>
              <a:t> </a:t>
            </a:r>
            <a:r>
              <a:rPr lang="fr-FR" altLang="en-US" sz="2000" dirty="0" err="1" smtClean="0">
                <a:solidFill>
                  <a:srgbClr val="002060"/>
                </a:solidFill>
              </a:rPr>
              <a:t>measures</a:t>
            </a:r>
            <a:r>
              <a:rPr lang="fr-FR" altLang="en-US" sz="2000" dirty="0" smtClean="0">
                <a:solidFill>
                  <a:srgbClr val="002060"/>
                </a:solidFill>
              </a:rPr>
              <a:t> are </a:t>
            </a:r>
            <a:r>
              <a:rPr lang="fr-FR" altLang="en-US" sz="2000" dirty="0" err="1" smtClean="0">
                <a:solidFill>
                  <a:srgbClr val="002060"/>
                </a:solidFill>
              </a:rPr>
              <a:t>required</a:t>
            </a:r>
            <a:r>
              <a:rPr lang="fr-FR" altLang="en-US" sz="2000" dirty="0" smtClean="0">
                <a:solidFill>
                  <a:srgbClr val="002060"/>
                </a:solidFill>
              </a:rPr>
              <a:t>.</a:t>
            </a:r>
            <a:r>
              <a:rPr lang="fr-FR" altLang="en-US" sz="2000" dirty="0" smtClean="0">
                <a:solidFill>
                  <a:srgbClr val="002060"/>
                </a:solidFill>
              </a:rPr>
              <a:t>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ü"/>
            </a:pPr>
            <a:endParaRPr lang="fr-FR" altLang="en-US" sz="2000" dirty="0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fr-FR" altLang="en-US" sz="2000" dirty="0" smtClean="0">
              <a:solidFill>
                <a:srgbClr val="002060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fr-FR" altLang="en-US" sz="2000" dirty="0">
              <a:solidFill>
                <a:srgbClr val="002060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en-GB" altLang="en-US" sz="2000" dirty="0" smtClean="0">
              <a:solidFill>
                <a:srgbClr val="002060"/>
              </a:solidFill>
            </a:endParaRPr>
          </a:p>
        </p:txBody>
      </p:sp>
      <p:sp>
        <p:nvSpPr>
          <p:cNvPr id="1843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7937" y="6453336"/>
            <a:ext cx="2133600" cy="476250"/>
          </a:xfrm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87D4B20-05C6-4765-8F2F-938DD79E8104}" type="slidenum">
              <a:rPr lang="en-GB" altLang="en-US" sz="1300" smtClean="0"/>
              <a:pPr/>
              <a:t>5</a:t>
            </a:fld>
            <a:endParaRPr lang="en-GB" altLang="en-US" sz="1300" dirty="0" smtClean="0"/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37" y="255691"/>
            <a:ext cx="1331913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8266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 bwMode="auto">
          <a:xfrm>
            <a:off x="1691680" y="584899"/>
            <a:ext cx="7200800" cy="60743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fr-FR" altLang="en-US" sz="2400" b="1" dirty="0" smtClean="0">
                <a:solidFill>
                  <a:schemeClr val="accent6"/>
                </a:solidFill>
              </a:rPr>
              <a:t>3. «</a:t>
            </a:r>
            <a:r>
              <a:rPr lang="fr-FR" altLang="en-US" sz="2400" b="1" dirty="0" smtClean="0">
                <a:solidFill>
                  <a:schemeClr val="accent6"/>
                </a:solidFill>
              </a:rPr>
              <a:t> </a:t>
            </a:r>
            <a:r>
              <a:rPr lang="fr-FR" altLang="en-US" sz="2400" b="1" dirty="0" err="1" smtClean="0">
                <a:solidFill>
                  <a:schemeClr val="accent6"/>
                </a:solidFill>
              </a:rPr>
              <a:t>Sailing</a:t>
            </a:r>
            <a:r>
              <a:rPr lang="fr-FR" altLang="en-US" sz="2400" b="1" dirty="0" smtClean="0">
                <a:solidFill>
                  <a:schemeClr val="accent6"/>
                </a:solidFill>
              </a:rPr>
              <a:t> </a:t>
            </a:r>
            <a:r>
              <a:rPr lang="fr-FR" altLang="en-US" sz="2400" b="1" dirty="0" err="1" smtClean="0">
                <a:solidFill>
                  <a:schemeClr val="accent6"/>
                </a:solidFill>
              </a:rPr>
              <a:t>with</a:t>
            </a:r>
            <a:r>
              <a:rPr lang="fr-FR" altLang="en-US" sz="2400" b="1" dirty="0" smtClean="0">
                <a:solidFill>
                  <a:schemeClr val="accent6"/>
                </a:solidFill>
              </a:rPr>
              <a:t> </a:t>
            </a:r>
            <a:r>
              <a:rPr lang="fr-FR" altLang="en-US" sz="2400" b="1" dirty="0" err="1" smtClean="0">
                <a:solidFill>
                  <a:schemeClr val="accent6"/>
                </a:solidFill>
              </a:rPr>
              <a:t>Kalypso</a:t>
            </a:r>
            <a:r>
              <a:rPr lang="fr-FR" altLang="en-US" sz="2400" b="1" dirty="0" smtClean="0">
                <a:solidFill>
                  <a:schemeClr val="accent6"/>
                </a:solidFill>
              </a:rPr>
              <a:t> » &amp; </a:t>
            </a:r>
            <a:r>
              <a:rPr lang="fr-FR" altLang="en-US" sz="2400" b="1" dirty="0" err="1" smtClean="0">
                <a:solidFill>
                  <a:schemeClr val="accent6"/>
                </a:solidFill>
              </a:rPr>
              <a:t>External</a:t>
            </a:r>
            <a:r>
              <a:rPr lang="fr-FR" altLang="en-US" sz="2400" b="1" dirty="0" smtClean="0">
                <a:solidFill>
                  <a:schemeClr val="accent6"/>
                </a:solidFill>
              </a:rPr>
              <a:t> </a:t>
            </a:r>
            <a:r>
              <a:rPr lang="fr-FR" altLang="en-US" sz="2400" b="1" dirty="0" err="1" smtClean="0">
                <a:solidFill>
                  <a:schemeClr val="accent6"/>
                </a:solidFill>
              </a:rPr>
              <a:t>contractor</a:t>
            </a:r>
            <a:r>
              <a:rPr lang="fr-FR" altLang="en-US" b="1" dirty="0" smtClean="0">
                <a:solidFill>
                  <a:schemeClr val="accent6"/>
                </a:solidFill>
              </a:rPr>
              <a:t/>
            </a:r>
            <a:br>
              <a:rPr lang="fr-FR" altLang="en-US" b="1" dirty="0" smtClean="0">
                <a:solidFill>
                  <a:schemeClr val="accent6"/>
                </a:solidFill>
              </a:rPr>
            </a:br>
            <a:endParaRPr lang="en-GB" altLang="en-US" b="1" dirty="0" smtClean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816" y="1378054"/>
            <a:ext cx="5796136" cy="507528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0" indent="0">
              <a:lnSpc>
                <a:spcPct val="80000"/>
              </a:lnSpc>
              <a:buNone/>
            </a:pPr>
            <a:endParaRPr lang="fr-FR" altLang="en-US" sz="2000" b="1" u="sng" dirty="0" smtClean="0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fr-FR" altLang="en-US" sz="2000" dirty="0" err="1" smtClean="0">
                <a:solidFill>
                  <a:srgbClr val="002060"/>
                </a:solidFill>
              </a:rPr>
              <a:t>legal</a:t>
            </a:r>
            <a:r>
              <a:rPr lang="fr-FR" altLang="en-US" sz="2000" dirty="0" smtClean="0">
                <a:solidFill>
                  <a:srgbClr val="002060"/>
                </a:solidFill>
              </a:rPr>
              <a:t> </a:t>
            </a:r>
            <a:r>
              <a:rPr lang="fr-FR" altLang="en-US" sz="2000" dirty="0" err="1" smtClean="0">
                <a:solidFill>
                  <a:srgbClr val="002060"/>
                </a:solidFill>
              </a:rPr>
              <a:t>binding</a:t>
            </a:r>
            <a:r>
              <a:rPr lang="fr-FR" altLang="en-US" sz="2000" dirty="0" smtClean="0">
                <a:solidFill>
                  <a:srgbClr val="002060"/>
                </a:solidFill>
              </a:rPr>
              <a:t> document </a:t>
            </a:r>
            <a:r>
              <a:rPr lang="fr-FR" altLang="en-US" sz="2000" dirty="0" err="1" smtClean="0">
                <a:solidFill>
                  <a:srgbClr val="002060"/>
                </a:solidFill>
              </a:rPr>
              <a:t>should</a:t>
            </a:r>
            <a:r>
              <a:rPr lang="fr-FR" altLang="en-US" sz="2000" dirty="0" smtClean="0">
                <a:solidFill>
                  <a:srgbClr val="002060"/>
                </a:solidFill>
              </a:rPr>
              <a:t>:</a:t>
            </a:r>
            <a:endParaRPr lang="fr-FR" altLang="en-US" sz="2000" dirty="0">
              <a:solidFill>
                <a:srgbClr val="002060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fr-FR" altLang="en-US" sz="2000" dirty="0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fr-FR" altLang="en-US" sz="2000" dirty="0" err="1" smtClean="0">
                <a:solidFill>
                  <a:srgbClr val="002060"/>
                </a:solidFill>
              </a:rPr>
              <a:t>process</a:t>
            </a:r>
            <a:r>
              <a:rPr lang="fr-FR" altLang="en-US" sz="2000" dirty="0" smtClean="0">
                <a:solidFill>
                  <a:srgbClr val="002060"/>
                </a:solidFill>
              </a:rPr>
              <a:t> data </a:t>
            </a:r>
            <a:r>
              <a:rPr lang="fr-FR" altLang="en-US" sz="2000" dirty="0" err="1" smtClean="0">
                <a:solidFill>
                  <a:srgbClr val="002060"/>
                </a:solidFill>
              </a:rPr>
              <a:t>only</a:t>
            </a:r>
            <a:r>
              <a:rPr lang="fr-FR" altLang="en-US" sz="2000" dirty="0" smtClean="0">
                <a:solidFill>
                  <a:srgbClr val="002060"/>
                </a:solidFill>
              </a:rPr>
              <a:t> on </a:t>
            </a:r>
            <a:r>
              <a:rPr lang="fr-FR" altLang="en-US" sz="2000" b="1" dirty="0" err="1" smtClean="0">
                <a:solidFill>
                  <a:srgbClr val="002060"/>
                </a:solidFill>
              </a:rPr>
              <a:t>documented</a:t>
            </a:r>
            <a:r>
              <a:rPr lang="fr-FR" altLang="en-US" sz="2000" b="1" dirty="0" smtClean="0">
                <a:solidFill>
                  <a:srgbClr val="002060"/>
                </a:solidFill>
              </a:rPr>
              <a:t> </a:t>
            </a:r>
            <a:r>
              <a:rPr lang="fr-FR" altLang="en-US" sz="2000" b="1" dirty="0" smtClean="0">
                <a:solidFill>
                  <a:srgbClr val="002060"/>
                </a:solidFill>
              </a:rPr>
              <a:t>instructions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fr-FR" altLang="en-US" sz="2000" dirty="0" err="1" smtClean="0">
                <a:solidFill>
                  <a:srgbClr val="002060"/>
                </a:solidFill>
              </a:rPr>
              <a:t>indicate</a:t>
            </a:r>
            <a:r>
              <a:rPr lang="fr-FR" altLang="en-US" sz="2000" dirty="0" smtClean="0">
                <a:solidFill>
                  <a:srgbClr val="002060"/>
                </a:solidFill>
              </a:rPr>
              <a:t> </a:t>
            </a:r>
            <a:r>
              <a:rPr lang="fr-FR" altLang="en-US" sz="2000" dirty="0" err="1" smtClean="0">
                <a:solidFill>
                  <a:srgbClr val="002060"/>
                </a:solidFill>
              </a:rPr>
              <a:t>clearly</a:t>
            </a:r>
            <a:r>
              <a:rPr lang="fr-FR" altLang="en-US" sz="2000" dirty="0" smtClean="0">
                <a:solidFill>
                  <a:srgbClr val="002060"/>
                </a:solidFill>
              </a:rPr>
              <a:t> the </a:t>
            </a:r>
            <a:r>
              <a:rPr lang="fr-FR" altLang="en-US" sz="2000" b="1" dirty="0" err="1" smtClean="0">
                <a:solidFill>
                  <a:srgbClr val="002060"/>
                </a:solidFill>
              </a:rPr>
              <a:t>subject-matter</a:t>
            </a:r>
            <a:r>
              <a:rPr lang="fr-FR" altLang="en-US" sz="2000" b="1" dirty="0" smtClean="0">
                <a:solidFill>
                  <a:srgbClr val="002060"/>
                </a:solidFill>
              </a:rPr>
              <a:t> and duration </a:t>
            </a:r>
            <a:r>
              <a:rPr lang="fr-FR" altLang="en-US" sz="2000" dirty="0" smtClean="0">
                <a:solidFill>
                  <a:srgbClr val="002060"/>
                </a:solidFill>
              </a:rPr>
              <a:t>of the </a:t>
            </a:r>
            <a:r>
              <a:rPr lang="fr-FR" altLang="en-US" sz="2000" dirty="0" err="1" smtClean="0">
                <a:solidFill>
                  <a:srgbClr val="002060"/>
                </a:solidFill>
              </a:rPr>
              <a:t>processing</a:t>
            </a:r>
            <a:endParaRPr lang="fr-FR" altLang="en-US" sz="2000" dirty="0" smtClean="0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fr-FR" altLang="en-US" sz="2000" dirty="0" err="1" smtClean="0">
                <a:solidFill>
                  <a:srgbClr val="002060"/>
                </a:solidFill>
              </a:rPr>
              <a:t>specify</a:t>
            </a:r>
            <a:r>
              <a:rPr lang="fr-FR" altLang="en-US" sz="2000" dirty="0" smtClean="0">
                <a:solidFill>
                  <a:srgbClr val="002060"/>
                </a:solidFill>
              </a:rPr>
              <a:t> the </a:t>
            </a:r>
            <a:r>
              <a:rPr lang="fr-FR" altLang="en-US" sz="2000" b="1" dirty="0" smtClean="0">
                <a:solidFill>
                  <a:srgbClr val="002060"/>
                </a:solidFill>
              </a:rPr>
              <a:t>nature and </a:t>
            </a:r>
            <a:r>
              <a:rPr lang="fr-FR" altLang="en-US" sz="2000" b="1" dirty="0" err="1" smtClean="0">
                <a:solidFill>
                  <a:srgbClr val="002060"/>
                </a:solidFill>
              </a:rPr>
              <a:t>purpose</a:t>
            </a:r>
            <a:r>
              <a:rPr lang="fr-FR" altLang="en-US" sz="2000" b="1" dirty="0" smtClean="0">
                <a:solidFill>
                  <a:srgbClr val="002060"/>
                </a:solidFill>
              </a:rPr>
              <a:t> </a:t>
            </a:r>
            <a:r>
              <a:rPr lang="fr-FR" altLang="en-US" sz="2000" dirty="0" smtClean="0">
                <a:solidFill>
                  <a:srgbClr val="002060"/>
                </a:solidFill>
              </a:rPr>
              <a:t>of the </a:t>
            </a:r>
            <a:r>
              <a:rPr lang="fr-FR" altLang="en-US" sz="2000" dirty="0" err="1" smtClean="0">
                <a:solidFill>
                  <a:srgbClr val="002060"/>
                </a:solidFill>
              </a:rPr>
              <a:t>processing</a:t>
            </a:r>
            <a:endParaRPr lang="fr-FR" altLang="en-US" sz="2000" dirty="0" smtClean="0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fr-FR" altLang="en-US" sz="2000" b="1" dirty="0" smtClean="0">
                <a:solidFill>
                  <a:srgbClr val="002060"/>
                </a:solidFill>
              </a:rPr>
              <a:t>not </a:t>
            </a:r>
            <a:r>
              <a:rPr lang="fr-FR" altLang="en-US" sz="2000" b="1" dirty="0" err="1" smtClean="0">
                <a:solidFill>
                  <a:srgbClr val="002060"/>
                </a:solidFill>
              </a:rPr>
              <a:t>transfer</a:t>
            </a:r>
            <a:r>
              <a:rPr lang="fr-FR" altLang="en-US" sz="2000" b="1" dirty="0" smtClean="0">
                <a:solidFill>
                  <a:srgbClr val="002060"/>
                </a:solidFill>
              </a:rPr>
              <a:t> </a:t>
            </a:r>
            <a:r>
              <a:rPr lang="fr-FR" altLang="en-US" sz="2000" dirty="0" err="1" smtClean="0">
                <a:solidFill>
                  <a:srgbClr val="002060"/>
                </a:solidFill>
              </a:rPr>
              <a:t>them</a:t>
            </a:r>
            <a:r>
              <a:rPr lang="fr-FR" altLang="en-US" sz="2000" dirty="0" smtClean="0">
                <a:solidFill>
                  <a:srgbClr val="002060"/>
                </a:solidFill>
              </a:rPr>
              <a:t> to </a:t>
            </a:r>
            <a:r>
              <a:rPr lang="fr-FR" altLang="en-US" sz="2000" dirty="0" err="1" smtClean="0">
                <a:solidFill>
                  <a:srgbClr val="002060"/>
                </a:solidFill>
              </a:rPr>
              <a:t>other</a:t>
            </a:r>
            <a:r>
              <a:rPr lang="fr-FR" altLang="en-US" sz="2000" dirty="0" smtClean="0">
                <a:solidFill>
                  <a:srgbClr val="002060"/>
                </a:solidFill>
              </a:rPr>
              <a:t> </a:t>
            </a:r>
            <a:r>
              <a:rPr lang="fr-FR" altLang="en-US" sz="2000" dirty="0" err="1" smtClean="0">
                <a:solidFill>
                  <a:srgbClr val="002060"/>
                </a:solidFill>
              </a:rPr>
              <a:t>companies</a:t>
            </a:r>
            <a:r>
              <a:rPr lang="fr-FR" altLang="en-US" sz="2000" dirty="0" smtClean="0">
                <a:solidFill>
                  <a:srgbClr val="002060"/>
                </a:solidFill>
              </a:rPr>
              <a:t> </a:t>
            </a:r>
            <a:r>
              <a:rPr lang="fr-FR" altLang="en-US" sz="2000" b="1" dirty="0" smtClean="0">
                <a:solidFill>
                  <a:srgbClr val="002060"/>
                </a:solidFill>
              </a:rPr>
              <a:t>for marketing </a:t>
            </a:r>
            <a:r>
              <a:rPr lang="fr-FR" altLang="en-US" sz="2000" b="1" dirty="0" err="1" smtClean="0">
                <a:solidFill>
                  <a:srgbClr val="002060"/>
                </a:solidFill>
              </a:rPr>
              <a:t>purposes</a:t>
            </a:r>
            <a:endParaRPr lang="fr-FR" altLang="en-US" sz="2000" b="1" dirty="0" smtClean="0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fr-FR" altLang="en-US" sz="2000" b="1" dirty="0" err="1" smtClean="0">
                <a:solidFill>
                  <a:srgbClr val="002060"/>
                </a:solidFill>
              </a:rPr>
              <a:t>sub-contract</a:t>
            </a:r>
            <a:r>
              <a:rPr lang="fr-FR" altLang="en-US" sz="2000" dirty="0" smtClean="0">
                <a:solidFill>
                  <a:srgbClr val="002060"/>
                </a:solidFill>
              </a:rPr>
              <a:t> or </a:t>
            </a:r>
            <a:r>
              <a:rPr lang="fr-FR" altLang="en-US" sz="2000" dirty="0" err="1" smtClean="0">
                <a:solidFill>
                  <a:srgbClr val="002060"/>
                </a:solidFill>
              </a:rPr>
              <a:t>outsource</a:t>
            </a:r>
            <a:r>
              <a:rPr lang="fr-FR" altLang="en-US" sz="2000" dirty="0" smtClean="0">
                <a:solidFill>
                  <a:srgbClr val="002060"/>
                </a:solidFill>
              </a:rPr>
              <a:t> to </a:t>
            </a:r>
            <a:r>
              <a:rPr lang="fr-FR" altLang="en-US" sz="2000" dirty="0" err="1" smtClean="0">
                <a:solidFill>
                  <a:srgbClr val="002060"/>
                </a:solidFill>
              </a:rPr>
              <a:t>third</a:t>
            </a:r>
            <a:r>
              <a:rPr lang="fr-FR" altLang="en-US" sz="2000" dirty="0" smtClean="0">
                <a:solidFill>
                  <a:srgbClr val="002060"/>
                </a:solidFill>
              </a:rPr>
              <a:t> party services, </a:t>
            </a:r>
            <a:r>
              <a:rPr lang="fr-FR" altLang="en-US" sz="2000" b="1" dirty="0" err="1" smtClean="0">
                <a:solidFill>
                  <a:srgbClr val="002060"/>
                </a:solidFill>
              </a:rPr>
              <a:t>unless</a:t>
            </a:r>
            <a:r>
              <a:rPr lang="fr-FR" altLang="en-US" sz="2000" b="1" dirty="0" smtClean="0">
                <a:solidFill>
                  <a:srgbClr val="002060"/>
                </a:solidFill>
              </a:rPr>
              <a:t> « SWK » </a:t>
            </a:r>
            <a:r>
              <a:rPr lang="fr-FR" altLang="en-US" sz="2000" b="1" dirty="0" err="1" smtClean="0">
                <a:solidFill>
                  <a:srgbClr val="002060"/>
                </a:solidFill>
              </a:rPr>
              <a:t>agrees</a:t>
            </a:r>
            <a:endParaRPr lang="fr-FR" altLang="en-US" sz="2000" b="1" dirty="0" smtClean="0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fr-FR" altLang="en-US" sz="2000" dirty="0" err="1" smtClean="0">
                <a:solidFill>
                  <a:srgbClr val="002060"/>
                </a:solidFill>
              </a:rPr>
              <a:t>implement</a:t>
            </a:r>
            <a:r>
              <a:rPr lang="fr-FR" altLang="en-US" sz="2000" dirty="0" smtClean="0">
                <a:solidFill>
                  <a:srgbClr val="002060"/>
                </a:solidFill>
              </a:rPr>
              <a:t> the </a:t>
            </a:r>
            <a:r>
              <a:rPr lang="fr-FR" altLang="en-US" sz="2000" b="1" dirty="0" err="1" smtClean="0">
                <a:solidFill>
                  <a:srgbClr val="002060"/>
                </a:solidFill>
              </a:rPr>
              <a:t>retention</a:t>
            </a:r>
            <a:r>
              <a:rPr lang="fr-FR" altLang="en-US" sz="2000" b="1" dirty="0" smtClean="0">
                <a:solidFill>
                  <a:srgbClr val="002060"/>
                </a:solidFill>
              </a:rPr>
              <a:t> </a:t>
            </a:r>
            <a:r>
              <a:rPr lang="fr-FR" altLang="en-US" sz="2000" b="1" dirty="0" err="1" smtClean="0">
                <a:solidFill>
                  <a:srgbClr val="002060"/>
                </a:solidFill>
              </a:rPr>
              <a:t>period</a:t>
            </a:r>
            <a:r>
              <a:rPr lang="fr-FR" altLang="en-US" sz="2000" b="1" dirty="0" smtClean="0">
                <a:solidFill>
                  <a:srgbClr val="002060"/>
                </a:solidFill>
              </a:rPr>
              <a:t> </a:t>
            </a:r>
            <a:r>
              <a:rPr lang="fr-FR" altLang="en-US" sz="2000" dirty="0" err="1" smtClean="0">
                <a:solidFill>
                  <a:srgbClr val="002060"/>
                </a:solidFill>
              </a:rPr>
              <a:t>requested</a:t>
            </a:r>
            <a:r>
              <a:rPr lang="fr-FR" altLang="en-US" sz="2000" dirty="0" smtClean="0">
                <a:solidFill>
                  <a:srgbClr val="002060"/>
                </a:solidFill>
              </a:rPr>
              <a:t> by « SWK »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fr-FR" altLang="en-US" sz="2000" dirty="0" err="1" smtClean="0">
                <a:solidFill>
                  <a:srgbClr val="002060"/>
                </a:solidFill>
              </a:rPr>
              <a:t>ensure</a:t>
            </a:r>
            <a:r>
              <a:rPr lang="fr-FR" altLang="en-US" sz="2000" dirty="0" smtClean="0">
                <a:solidFill>
                  <a:srgbClr val="002060"/>
                </a:solidFill>
              </a:rPr>
              <a:t> </a:t>
            </a:r>
            <a:r>
              <a:rPr lang="fr-FR" altLang="en-US" sz="2000" dirty="0" err="1" smtClean="0">
                <a:solidFill>
                  <a:srgbClr val="002060"/>
                </a:solidFill>
              </a:rPr>
              <a:t>that</a:t>
            </a:r>
            <a:r>
              <a:rPr lang="fr-FR" altLang="en-US" sz="2000" dirty="0" smtClean="0">
                <a:solidFill>
                  <a:srgbClr val="002060"/>
                </a:solidFill>
              </a:rPr>
              <a:t> </a:t>
            </a:r>
            <a:r>
              <a:rPr lang="fr-FR" altLang="en-US" sz="2000" dirty="0" err="1" smtClean="0">
                <a:solidFill>
                  <a:srgbClr val="002060"/>
                </a:solidFill>
              </a:rPr>
              <a:t>those</a:t>
            </a:r>
            <a:r>
              <a:rPr lang="fr-FR" altLang="en-US" sz="2000" dirty="0" smtClean="0">
                <a:solidFill>
                  <a:srgbClr val="002060"/>
                </a:solidFill>
              </a:rPr>
              <a:t> </a:t>
            </a:r>
            <a:r>
              <a:rPr lang="fr-FR" altLang="en-US" sz="2000" dirty="0" err="1" smtClean="0">
                <a:solidFill>
                  <a:srgbClr val="002060"/>
                </a:solidFill>
              </a:rPr>
              <a:t>authorised</a:t>
            </a:r>
            <a:r>
              <a:rPr lang="fr-FR" altLang="en-US" sz="2000" dirty="0" smtClean="0">
                <a:solidFill>
                  <a:srgbClr val="002060"/>
                </a:solidFill>
              </a:rPr>
              <a:t> to </a:t>
            </a:r>
            <a:r>
              <a:rPr lang="fr-FR" altLang="en-US" sz="2000" dirty="0" err="1" smtClean="0">
                <a:solidFill>
                  <a:srgbClr val="002060"/>
                </a:solidFill>
              </a:rPr>
              <a:t>process</a:t>
            </a:r>
            <a:r>
              <a:rPr lang="fr-FR" altLang="en-US" sz="2000" dirty="0" smtClean="0">
                <a:solidFill>
                  <a:srgbClr val="002060"/>
                </a:solidFill>
              </a:rPr>
              <a:t> data are </a:t>
            </a:r>
            <a:r>
              <a:rPr lang="fr-FR" altLang="en-US" sz="2000" dirty="0" err="1" smtClean="0">
                <a:solidFill>
                  <a:srgbClr val="002060"/>
                </a:solidFill>
              </a:rPr>
              <a:t>bound</a:t>
            </a:r>
            <a:r>
              <a:rPr lang="fr-FR" altLang="en-US" sz="2000" dirty="0" smtClean="0">
                <a:solidFill>
                  <a:srgbClr val="002060"/>
                </a:solidFill>
              </a:rPr>
              <a:t> by </a:t>
            </a:r>
            <a:r>
              <a:rPr lang="fr-FR" altLang="en-US" sz="2000" b="1" dirty="0" err="1" smtClean="0">
                <a:solidFill>
                  <a:srgbClr val="002060"/>
                </a:solidFill>
              </a:rPr>
              <a:t>confidentiality</a:t>
            </a:r>
            <a:endParaRPr lang="fr-FR" altLang="en-US" sz="2000" b="1" dirty="0" smtClean="0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fr-FR" altLang="en-US" sz="2000" dirty="0" err="1" smtClean="0">
                <a:solidFill>
                  <a:srgbClr val="002060"/>
                </a:solidFill>
              </a:rPr>
              <a:t>assist</a:t>
            </a:r>
            <a:r>
              <a:rPr lang="fr-FR" altLang="en-US" sz="2000" dirty="0" smtClean="0">
                <a:solidFill>
                  <a:srgbClr val="002060"/>
                </a:solidFill>
              </a:rPr>
              <a:t> « SWK » to </a:t>
            </a:r>
            <a:r>
              <a:rPr lang="fr-FR" altLang="en-US" sz="2000" b="1" dirty="0" err="1" smtClean="0">
                <a:solidFill>
                  <a:srgbClr val="002060"/>
                </a:solidFill>
              </a:rPr>
              <a:t>demonstrate</a:t>
            </a:r>
            <a:r>
              <a:rPr lang="fr-FR" altLang="en-US" sz="2000" b="1" dirty="0" smtClean="0">
                <a:solidFill>
                  <a:srgbClr val="002060"/>
                </a:solidFill>
              </a:rPr>
              <a:t> compliance </a:t>
            </a:r>
            <a:r>
              <a:rPr lang="fr-FR" altLang="en-US" sz="2000" dirty="0" err="1" smtClean="0">
                <a:solidFill>
                  <a:srgbClr val="002060"/>
                </a:solidFill>
              </a:rPr>
              <a:t>with</a:t>
            </a:r>
            <a:r>
              <a:rPr lang="fr-FR" altLang="en-US" sz="2000" dirty="0" smtClean="0">
                <a:solidFill>
                  <a:srgbClr val="002060"/>
                </a:solidFill>
              </a:rPr>
              <a:t> the </a:t>
            </a:r>
            <a:r>
              <a:rPr lang="fr-FR" altLang="en-US" sz="2000" dirty="0" err="1" smtClean="0">
                <a:solidFill>
                  <a:srgbClr val="002060"/>
                </a:solidFill>
              </a:rPr>
              <a:t>Regulation</a:t>
            </a:r>
            <a:r>
              <a:rPr lang="fr-FR" altLang="en-US" sz="2000" dirty="0" smtClean="0">
                <a:solidFill>
                  <a:srgbClr val="002060"/>
                </a:solidFill>
              </a:rPr>
              <a:t> (</a:t>
            </a:r>
            <a:r>
              <a:rPr lang="fr-FR" altLang="en-US" sz="2000" dirty="0" err="1" smtClean="0">
                <a:solidFill>
                  <a:srgbClr val="002060"/>
                </a:solidFill>
              </a:rPr>
              <a:t>security</a:t>
            </a:r>
            <a:r>
              <a:rPr lang="fr-FR" altLang="en-US" sz="2000" dirty="0" smtClean="0">
                <a:solidFill>
                  <a:srgbClr val="002060"/>
                </a:solidFill>
              </a:rPr>
              <a:t> </a:t>
            </a:r>
            <a:r>
              <a:rPr lang="fr-FR" altLang="en-US" sz="2000" dirty="0" err="1" smtClean="0">
                <a:solidFill>
                  <a:srgbClr val="002060"/>
                </a:solidFill>
              </a:rPr>
              <a:t>confidentiality</a:t>
            </a:r>
            <a:r>
              <a:rPr lang="fr-FR" altLang="en-US" sz="2000" dirty="0" smtClean="0">
                <a:solidFill>
                  <a:srgbClr val="002060"/>
                </a:solidFill>
              </a:rPr>
              <a:t> obligations, data </a:t>
            </a:r>
            <a:r>
              <a:rPr lang="fr-FR" altLang="en-US" sz="2000" dirty="0" err="1" smtClean="0">
                <a:solidFill>
                  <a:srgbClr val="002060"/>
                </a:solidFill>
              </a:rPr>
              <a:t>breach</a:t>
            </a:r>
            <a:r>
              <a:rPr lang="fr-FR" altLang="en-US" sz="2000" dirty="0" smtClean="0">
                <a:solidFill>
                  <a:srgbClr val="002060"/>
                </a:solidFill>
              </a:rPr>
              <a:t> notifications)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fr-FR" altLang="en-US" sz="2000" dirty="0" err="1" smtClean="0">
                <a:solidFill>
                  <a:srgbClr val="002060"/>
                </a:solidFill>
              </a:rPr>
              <a:t>allow</a:t>
            </a:r>
            <a:r>
              <a:rPr lang="fr-FR" altLang="en-US" sz="2000" dirty="0" smtClean="0">
                <a:solidFill>
                  <a:srgbClr val="002060"/>
                </a:solidFill>
              </a:rPr>
              <a:t> « SWK » to carry out </a:t>
            </a:r>
            <a:r>
              <a:rPr lang="fr-FR" altLang="en-US" sz="2000" b="1" dirty="0" smtClean="0">
                <a:solidFill>
                  <a:srgbClr val="002060"/>
                </a:solidFill>
              </a:rPr>
              <a:t>audits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ü"/>
            </a:pPr>
            <a:endParaRPr lang="fr-FR" altLang="en-US" sz="2000" dirty="0" smtClean="0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fr-FR" altLang="en-US" sz="2000" dirty="0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ü"/>
            </a:pPr>
            <a:endParaRPr lang="fr-FR" altLang="en-US" sz="2000" dirty="0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fr-FR" altLang="en-US" sz="2000" dirty="0" smtClean="0">
              <a:solidFill>
                <a:srgbClr val="002060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fr-FR" altLang="en-US" sz="2000" dirty="0">
              <a:solidFill>
                <a:srgbClr val="002060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en-GB" altLang="en-US" sz="2000" dirty="0" smtClean="0">
              <a:solidFill>
                <a:srgbClr val="002060"/>
              </a:solidFill>
            </a:endParaRPr>
          </a:p>
        </p:txBody>
      </p:sp>
      <p:sp>
        <p:nvSpPr>
          <p:cNvPr id="1843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7937" y="6453336"/>
            <a:ext cx="2133600" cy="476250"/>
          </a:xfrm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87D4B20-05C6-4765-8F2F-938DD79E8104}" type="slidenum">
              <a:rPr lang="en-GB" altLang="en-US" sz="1300" smtClean="0"/>
              <a:pPr/>
              <a:t>6</a:t>
            </a:fld>
            <a:endParaRPr lang="en-GB" altLang="en-US" sz="1300" dirty="0" smtClean="0"/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37" y="255691"/>
            <a:ext cx="1331913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441" y="1563770"/>
            <a:ext cx="3037258" cy="4817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007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 bwMode="auto">
          <a:xfrm>
            <a:off x="1691680" y="584899"/>
            <a:ext cx="7344816" cy="60743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fr-FR" altLang="en-US" sz="2800" b="1" dirty="0" smtClean="0">
                <a:solidFill>
                  <a:schemeClr val="accent6"/>
                </a:solidFill>
              </a:rPr>
              <a:t>4. Is </a:t>
            </a:r>
            <a:r>
              <a:rPr lang="fr-FR" altLang="en-US" sz="2800" b="1" dirty="0" smtClean="0">
                <a:solidFill>
                  <a:schemeClr val="accent6"/>
                </a:solidFill>
              </a:rPr>
              <a:t>publication of reports </a:t>
            </a:r>
            <a:r>
              <a:rPr lang="fr-FR" altLang="en-US" sz="2800" b="1" dirty="0" err="1" smtClean="0">
                <a:solidFill>
                  <a:schemeClr val="accent6"/>
                </a:solidFill>
              </a:rPr>
              <a:t>proportionate</a:t>
            </a:r>
            <a:r>
              <a:rPr lang="fr-FR" altLang="en-US" sz="2800" b="1" dirty="0" smtClean="0">
                <a:solidFill>
                  <a:schemeClr val="accent6"/>
                </a:solidFill>
              </a:rPr>
              <a:t>?</a:t>
            </a:r>
            <a:r>
              <a:rPr lang="fr-FR" altLang="en-US" sz="3200" b="1" dirty="0" smtClean="0">
                <a:solidFill>
                  <a:schemeClr val="accent6"/>
                </a:solidFill>
              </a:rPr>
              <a:t/>
            </a:r>
            <a:br>
              <a:rPr lang="fr-FR" altLang="en-US" sz="3200" b="1" dirty="0" smtClean="0">
                <a:solidFill>
                  <a:schemeClr val="accent6"/>
                </a:solidFill>
              </a:rPr>
            </a:br>
            <a:endParaRPr lang="en-GB" altLang="en-US" sz="3200" b="1" dirty="0" smtClean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7944" y="1378054"/>
            <a:ext cx="4788024" cy="507528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fr-FR" altLang="en-US" sz="2000" dirty="0" err="1" smtClean="0">
                <a:solidFill>
                  <a:srgbClr val="002060"/>
                </a:solidFill>
              </a:rPr>
              <a:t>What</a:t>
            </a:r>
            <a:r>
              <a:rPr lang="fr-FR" altLang="en-US" sz="2000" dirty="0" smtClean="0">
                <a:solidFill>
                  <a:srgbClr val="002060"/>
                </a:solidFill>
              </a:rPr>
              <a:t> </a:t>
            </a:r>
            <a:r>
              <a:rPr lang="fr-FR" altLang="en-US" sz="2000" dirty="0" err="1" smtClean="0">
                <a:solidFill>
                  <a:srgbClr val="002060"/>
                </a:solidFill>
              </a:rPr>
              <a:t>is</a:t>
            </a:r>
            <a:r>
              <a:rPr lang="fr-FR" altLang="en-US" sz="2000" dirty="0" smtClean="0">
                <a:solidFill>
                  <a:srgbClr val="002060"/>
                </a:solidFill>
              </a:rPr>
              <a:t> the </a:t>
            </a:r>
            <a:r>
              <a:rPr lang="fr-FR" altLang="en-US" sz="2000" dirty="0" err="1" smtClean="0">
                <a:solidFill>
                  <a:srgbClr val="002060"/>
                </a:solidFill>
              </a:rPr>
              <a:t>specific</a:t>
            </a:r>
            <a:r>
              <a:rPr lang="fr-FR" altLang="en-US" sz="2000" dirty="0" smtClean="0">
                <a:solidFill>
                  <a:srgbClr val="002060"/>
                </a:solidFill>
              </a:rPr>
              <a:t> </a:t>
            </a:r>
            <a:r>
              <a:rPr lang="fr-FR" altLang="en-US" sz="2000" dirty="0" err="1" smtClean="0">
                <a:solidFill>
                  <a:srgbClr val="002060"/>
                </a:solidFill>
              </a:rPr>
              <a:t>purpose</a:t>
            </a:r>
            <a:r>
              <a:rPr lang="fr-FR" altLang="en-US" sz="2000" dirty="0" smtClean="0">
                <a:solidFill>
                  <a:srgbClr val="002060"/>
                </a:solidFill>
              </a:rPr>
              <a:t> of the reports?</a:t>
            </a:r>
          </a:p>
          <a:p>
            <a:pPr marL="0" indent="0">
              <a:lnSpc>
                <a:spcPct val="80000"/>
              </a:lnSpc>
              <a:buNone/>
            </a:pPr>
            <a:endParaRPr lang="fr-FR" altLang="en-US" sz="2000" dirty="0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  <a:buFontTx/>
              <a:buChar char="-"/>
            </a:pPr>
            <a:r>
              <a:rPr lang="fr-FR" altLang="en-US" sz="2000" dirty="0" err="1" smtClean="0">
                <a:solidFill>
                  <a:srgbClr val="002060"/>
                </a:solidFill>
              </a:rPr>
              <a:t>improve</a:t>
            </a:r>
            <a:r>
              <a:rPr lang="fr-FR" altLang="en-US" sz="2000" dirty="0" smtClean="0">
                <a:solidFill>
                  <a:srgbClr val="002060"/>
                </a:solidFill>
              </a:rPr>
              <a:t> the communication and </a:t>
            </a:r>
            <a:r>
              <a:rPr lang="fr-FR" altLang="en-US" sz="2000" dirty="0" err="1" smtClean="0">
                <a:solidFill>
                  <a:srgbClr val="002060"/>
                </a:solidFill>
              </a:rPr>
              <a:t>reputation</a:t>
            </a:r>
            <a:r>
              <a:rPr lang="fr-FR" altLang="en-US" sz="2000" dirty="0" smtClean="0">
                <a:solidFill>
                  <a:srgbClr val="002060"/>
                </a:solidFill>
              </a:rPr>
              <a:t> of « SWK »</a:t>
            </a:r>
          </a:p>
          <a:p>
            <a:pPr>
              <a:lnSpc>
                <a:spcPct val="80000"/>
              </a:lnSpc>
              <a:buFontTx/>
              <a:buChar char="-"/>
            </a:pPr>
            <a:endParaRPr lang="fr-FR" altLang="en-US" sz="2000" b="1" u="sng" dirty="0">
              <a:solidFill>
                <a:srgbClr val="002060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fr-FR" altLang="en-US" sz="2000" b="1" u="sng" dirty="0" smtClean="0">
                <a:solidFill>
                  <a:srgbClr val="002060"/>
                </a:solidFill>
              </a:rPr>
              <a:t>Publication on intranet: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fr-FR" altLang="en-US" sz="2000" dirty="0" smtClean="0">
                <a:solidFill>
                  <a:srgbClr val="002060"/>
                </a:solidFill>
              </a:rPr>
              <a:t>Will the </a:t>
            </a:r>
            <a:r>
              <a:rPr lang="fr-FR" altLang="en-US" sz="2000" dirty="0" err="1" smtClean="0">
                <a:solidFill>
                  <a:srgbClr val="002060"/>
                </a:solidFill>
              </a:rPr>
              <a:t>employees</a:t>
            </a:r>
            <a:r>
              <a:rPr lang="fr-FR" altLang="en-US" sz="2000" dirty="0" smtClean="0">
                <a:solidFill>
                  <a:srgbClr val="002060"/>
                </a:solidFill>
              </a:rPr>
              <a:t> of « SWK » help </a:t>
            </a:r>
            <a:r>
              <a:rPr lang="fr-FR" altLang="en-US" sz="2000" dirty="0" err="1" smtClean="0">
                <a:solidFill>
                  <a:srgbClr val="002060"/>
                </a:solidFill>
              </a:rPr>
              <a:t>achieving</a:t>
            </a:r>
            <a:r>
              <a:rPr lang="fr-FR" altLang="en-US" sz="2000" dirty="0" smtClean="0">
                <a:solidFill>
                  <a:srgbClr val="002060"/>
                </a:solidFill>
              </a:rPr>
              <a:t> the </a:t>
            </a:r>
            <a:r>
              <a:rPr lang="fr-FR" altLang="en-US" sz="2000" dirty="0" err="1" smtClean="0">
                <a:solidFill>
                  <a:srgbClr val="002060"/>
                </a:solidFill>
              </a:rPr>
              <a:t>above</a:t>
            </a:r>
            <a:r>
              <a:rPr lang="fr-FR" altLang="en-US" sz="2000" dirty="0" smtClean="0">
                <a:solidFill>
                  <a:srgbClr val="002060"/>
                </a:solidFill>
              </a:rPr>
              <a:t> </a:t>
            </a:r>
            <a:r>
              <a:rPr lang="fr-FR" altLang="en-US" sz="2000" dirty="0" err="1" smtClean="0">
                <a:solidFill>
                  <a:srgbClr val="002060"/>
                </a:solidFill>
              </a:rPr>
              <a:t>purpose</a:t>
            </a:r>
            <a:r>
              <a:rPr lang="fr-FR" altLang="en-US" sz="2000" dirty="0" smtClean="0">
                <a:solidFill>
                  <a:srgbClr val="002060"/>
                </a:solidFill>
              </a:rPr>
              <a:t>? NO</a:t>
            </a:r>
          </a:p>
          <a:p>
            <a:pPr marL="0" indent="0">
              <a:lnSpc>
                <a:spcPct val="80000"/>
              </a:lnSpc>
              <a:buNone/>
            </a:pPr>
            <a:endParaRPr lang="fr-FR" altLang="en-US" sz="2000" dirty="0">
              <a:solidFill>
                <a:srgbClr val="002060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fr-FR" altLang="en-US" sz="2000" dirty="0" smtClean="0">
                <a:solidFill>
                  <a:srgbClr val="002060"/>
                </a:solidFill>
              </a:rPr>
              <a:t>Not </a:t>
            </a:r>
            <a:r>
              <a:rPr lang="fr-FR" altLang="en-US" sz="2000" dirty="0" err="1" smtClean="0">
                <a:solidFill>
                  <a:srgbClr val="002060"/>
                </a:solidFill>
              </a:rPr>
              <a:t>necessary</a:t>
            </a:r>
            <a:r>
              <a:rPr lang="fr-FR" altLang="en-US" sz="2000" dirty="0" smtClean="0">
                <a:solidFill>
                  <a:srgbClr val="002060"/>
                </a:solidFill>
              </a:rPr>
              <a:t> and excessive to the </a:t>
            </a:r>
            <a:r>
              <a:rPr lang="fr-FR" altLang="en-US" sz="2000" dirty="0" err="1" smtClean="0">
                <a:solidFill>
                  <a:srgbClr val="002060"/>
                </a:solidFill>
              </a:rPr>
              <a:t>purpose</a:t>
            </a:r>
            <a:endParaRPr lang="fr-FR" altLang="en-US" sz="2000" dirty="0" smtClean="0">
              <a:solidFill>
                <a:srgbClr val="002060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fr-FR" altLang="en-US" sz="2000" dirty="0">
              <a:solidFill>
                <a:srgbClr val="002060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fr-FR" altLang="en-US" sz="2000" b="1" u="sng" dirty="0" smtClean="0">
                <a:solidFill>
                  <a:srgbClr val="002060"/>
                </a:solidFill>
              </a:rPr>
              <a:t>Publication on the </a:t>
            </a:r>
            <a:r>
              <a:rPr lang="fr-FR" altLang="en-US" sz="2000" b="1" u="sng" dirty="0" err="1" smtClean="0">
                <a:solidFill>
                  <a:srgbClr val="002060"/>
                </a:solidFill>
              </a:rPr>
              <a:t>website</a:t>
            </a:r>
            <a:r>
              <a:rPr lang="fr-FR" altLang="en-US" sz="2000" b="1" u="sng" dirty="0" smtClean="0">
                <a:solidFill>
                  <a:srgbClr val="002060"/>
                </a:solidFill>
              </a:rPr>
              <a:t>: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fr-FR" altLang="en-US" sz="2000" dirty="0" smtClean="0">
                <a:solidFill>
                  <a:srgbClr val="002060"/>
                </a:solidFill>
              </a:rPr>
              <a:t> idem</a:t>
            </a:r>
            <a:endParaRPr lang="fr-FR" altLang="en-US" sz="2000" dirty="0">
              <a:solidFill>
                <a:srgbClr val="002060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fr-FR" altLang="en-US" sz="2000" dirty="0" smtClean="0">
              <a:solidFill>
                <a:srgbClr val="002060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fr-FR" altLang="en-US" sz="2000" dirty="0" smtClean="0">
              <a:solidFill>
                <a:srgbClr val="002060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fr-FR" altLang="en-US" sz="2000" dirty="0" smtClean="0">
              <a:solidFill>
                <a:srgbClr val="002060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fr-FR" altLang="en-US" sz="2000" dirty="0" smtClean="0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fr-FR" altLang="en-US" sz="2000" dirty="0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ü"/>
            </a:pPr>
            <a:endParaRPr lang="fr-FR" altLang="en-US" sz="2000" dirty="0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fr-FR" altLang="en-US" sz="2000" dirty="0" smtClean="0">
              <a:solidFill>
                <a:srgbClr val="002060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fr-FR" altLang="en-US" sz="2000" dirty="0">
              <a:solidFill>
                <a:srgbClr val="002060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en-GB" altLang="en-US" sz="2000" dirty="0" smtClean="0">
              <a:solidFill>
                <a:srgbClr val="002060"/>
              </a:solidFill>
            </a:endParaRPr>
          </a:p>
        </p:txBody>
      </p:sp>
      <p:sp>
        <p:nvSpPr>
          <p:cNvPr id="1843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7937" y="6453336"/>
            <a:ext cx="2133600" cy="476250"/>
          </a:xfrm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87D4B20-05C6-4765-8F2F-938DD79E8104}" type="slidenum">
              <a:rPr lang="en-GB" altLang="en-US" sz="1300" smtClean="0"/>
              <a:pPr/>
              <a:t>7</a:t>
            </a:fld>
            <a:endParaRPr lang="en-GB" altLang="en-US" sz="1300" dirty="0" smtClean="0"/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37" y="255691"/>
            <a:ext cx="1331913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32162"/>
            <a:ext cx="3810000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535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 bwMode="auto">
          <a:xfrm>
            <a:off x="1691680" y="584899"/>
            <a:ext cx="6984776" cy="60743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fr-FR" altLang="en-US" sz="3200" b="1" dirty="0" smtClean="0">
                <a:solidFill>
                  <a:schemeClr val="accent6"/>
                </a:solidFill>
              </a:rPr>
              <a:t>5. Access </a:t>
            </a:r>
            <a:r>
              <a:rPr lang="fr-FR" altLang="en-US" sz="3200" b="1" dirty="0" smtClean="0">
                <a:solidFill>
                  <a:schemeClr val="accent6"/>
                </a:solidFill>
              </a:rPr>
              <a:t>right? To </a:t>
            </a:r>
            <a:r>
              <a:rPr lang="fr-FR" altLang="en-US" sz="3200" b="1" dirty="0" err="1" smtClean="0">
                <a:solidFill>
                  <a:schemeClr val="accent6"/>
                </a:solidFill>
              </a:rPr>
              <a:t>whom</a:t>
            </a:r>
            <a:r>
              <a:rPr lang="fr-FR" altLang="en-US" sz="3200" b="1" dirty="0" smtClean="0">
                <a:solidFill>
                  <a:schemeClr val="accent6"/>
                </a:solidFill>
              </a:rPr>
              <a:t>?</a:t>
            </a:r>
            <a:br>
              <a:rPr lang="fr-FR" altLang="en-US" sz="3200" b="1" dirty="0" smtClean="0">
                <a:solidFill>
                  <a:schemeClr val="accent6"/>
                </a:solidFill>
              </a:rPr>
            </a:br>
            <a:endParaRPr lang="en-GB" altLang="en-US" sz="3200" b="1" dirty="0" smtClean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648" y="1378054"/>
            <a:ext cx="6300192" cy="507528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0" indent="0">
              <a:lnSpc>
                <a:spcPct val="80000"/>
              </a:lnSpc>
              <a:buNone/>
            </a:pPr>
            <a:endParaRPr lang="fr-FR" altLang="en-US" sz="2000" dirty="0" smtClean="0">
              <a:solidFill>
                <a:srgbClr val="002060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fr-FR" altLang="en-US" sz="2000" dirty="0" smtClean="0">
                <a:solidFill>
                  <a:srgbClr val="002060"/>
                </a:solidFill>
              </a:rPr>
              <a:t>SWK </a:t>
            </a:r>
            <a:r>
              <a:rPr lang="fr-FR" altLang="en-US" sz="2000" dirty="0" err="1" smtClean="0">
                <a:solidFill>
                  <a:srgbClr val="002060"/>
                </a:solidFill>
              </a:rPr>
              <a:t>is</a:t>
            </a:r>
            <a:r>
              <a:rPr lang="fr-FR" altLang="en-US" sz="2000" dirty="0" smtClean="0">
                <a:solidFill>
                  <a:srgbClr val="002060"/>
                </a:solidFill>
              </a:rPr>
              <a:t> </a:t>
            </a:r>
            <a:r>
              <a:rPr lang="fr-FR" altLang="en-US" sz="2000" dirty="0" err="1" smtClean="0">
                <a:solidFill>
                  <a:srgbClr val="002060"/>
                </a:solidFill>
              </a:rPr>
              <a:t>responsible</a:t>
            </a:r>
            <a:r>
              <a:rPr lang="fr-FR" altLang="en-US" sz="2000" dirty="0" smtClean="0">
                <a:solidFill>
                  <a:srgbClr val="002060"/>
                </a:solidFill>
              </a:rPr>
              <a:t> to </a:t>
            </a:r>
            <a:r>
              <a:rPr lang="fr-FR" altLang="en-US" sz="2000" dirty="0" err="1" smtClean="0">
                <a:solidFill>
                  <a:srgbClr val="002060"/>
                </a:solidFill>
              </a:rPr>
              <a:t>ensure</a:t>
            </a:r>
            <a:r>
              <a:rPr lang="fr-FR" altLang="en-US" sz="2000" dirty="0" smtClean="0">
                <a:solidFill>
                  <a:srgbClr val="002060"/>
                </a:solidFill>
              </a:rPr>
              <a:t> </a:t>
            </a:r>
            <a:r>
              <a:rPr lang="fr-FR" altLang="en-US" sz="2000" dirty="0" err="1" smtClean="0">
                <a:solidFill>
                  <a:srgbClr val="002060"/>
                </a:solidFill>
              </a:rPr>
              <a:t>that</a:t>
            </a:r>
            <a:r>
              <a:rPr lang="fr-FR" altLang="en-US" sz="2000" dirty="0" smtClean="0">
                <a:solidFill>
                  <a:srgbClr val="002060"/>
                </a:solidFill>
              </a:rPr>
              <a:t> </a:t>
            </a:r>
            <a:r>
              <a:rPr lang="fr-FR" altLang="en-US" sz="2000" dirty="0" err="1" smtClean="0">
                <a:solidFill>
                  <a:srgbClr val="002060"/>
                </a:solidFill>
              </a:rPr>
              <a:t>access</a:t>
            </a:r>
            <a:r>
              <a:rPr lang="fr-FR" altLang="en-US" sz="2000" dirty="0" smtClean="0">
                <a:solidFill>
                  <a:srgbClr val="002060"/>
                </a:solidFill>
              </a:rPr>
              <a:t>/rectification </a:t>
            </a:r>
            <a:r>
              <a:rPr lang="fr-FR" altLang="en-US" sz="2000" dirty="0" err="1" smtClean="0">
                <a:solidFill>
                  <a:srgbClr val="002060"/>
                </a:solidFill>
              </a:rPr>
              <a:t>requests</a:t>
            </a:r>
            <a:r>
              <a:rPr lang="fr-FR" altLang="en-US" sz="2000" dirty="0" smtClean="0">
                <a:solidFill>
                  <a:srgbClr val="002060"/>
                </a:solidFill>
              </a:rPr>
              <a:t> are </a:t>
            </a:r>
            <a:r>
              <a:rPr lang="fr-FR" altLang="en-US" sz="2000" dirty="0" err="1" smtClean="0">
                <a:solidFill>
                  <a:srgbClr val="002060"/>
                </a:solidFill>
              </a:rPr>
              <a:t>granted</a:t>
            </a:r>
            <a:r>
              <a:rPr lang="fr-FR" altLang="en-US" sz="2000" dirty="0" smtClean="0">
                <a:solidFill>
                  <a:srgbClr val="002060"/>
                </a:solidFill>
              </a:rPr>
              <a:t> </a:t>
            </a:r>
          </a:p>
          <a:p>
            <a:pPr marL="0" indent="0">
              <a:lnSpc>
                <a:spcPct val="80000"/>
              </a:lnSpc>
              <a:buNone/>
            </a:pPr>
            <a:endParaRPr lang="fr-FR" altLang="en-US" sz="2000" dirty="0">
              <a:solidFill>
                <a:srgbClr val="002060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fr-FR" altLang="en-US" sz="2000" dirty="0" smtClean="0">
                <a:solidFill>
                  <a:srgbClr val="002060"/>
                </a:solidFill>
              </a:rPr>
              <a:t>Access right (Art.17 of the </a:t>
            </a:r>
            <a:r>
              <a:rPr lang="fr-FR" altLang="en-US" sz="2000" dirty="0" err="1" smtClean="0">
                <a:solidFill>
                  <a:srgbClr val="002060"/>
                </a:solidFill>
              </a:rPr>
              <a:t>proposal</a:t>
            </a:r>
            <a:r>
              <a:rPr lang="fr-FR" altLang="en-US" sz="2000" dirty="0" smtClean="0">
                <a:solidFill>
                  <a:srgbClr val="002060"/>
                </a:solidFill>
              </a:rPr>
              <a:t>)</a:t>
            </a:r>
          </a:p>
          <a:p>
            <a:pPr marL="0" indent="0">
              <a:lnSpc>
                <a:spcPct val="80000"/>
              </a:lnSpc>
              <a:buNone/>
            </a:pPr>
            <a:endParaRPr lang="fr-FR" altLang="en-US" sz="2000" dirty="0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fr-FR" altLang="en-US" sz="2000" dirty="0" smtClean="0">
                <a:solidFill>
                  <a:srgbClr val="002060"/>
                </a:solidFill>
              </a:rPr>
              <a:t>a copy of </a:t>
            </a:r>
            <a:r>
              <a:rPr lang="fr-FR" altLang="en-US" sz="2000" dirty="0" err="1" smtClean="0">
                <a:solidFill>
                  <a:srgbClr val="002060"/>
                </a:solidFill>
              </a:rPr>
              <a:t>their</a:t>
            </a:r>
            <a:r>
              <a:rPr lang="fr-FR" altLang="en-US" sz="2000" dirty="0" smtClean="0">
                <a:solidFill>
                  <a:srgbClr val="002060"/>
                </a:solidFill>
              </a:rPr>
              <a:t> data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fr-FR" altLang="en-US" sz="2000" dirty="0" err="1" smtClean="0">
                <a:solidFill>
                  <a:srgbClr val="002060"/>
                </a:solidFill>
              </a:rPr>
              <a:t>purpose</a:t>
            </a:r>
            <a:r>
              <a:rPr lang="fr-FR" altLang="en-US" sz="2000" dirty="0" smtClean="0">
                <a:solidFill>
                  <a:srgbClr val="002060"/>
                </a:solidFill>
              </a:rPr>
              <a:t> of the </a:t>
            </a:r>
            <a:r>
              <a:rPr lang="fr-FR" altLang="en-US" sz="2000" dirty="0" err="1" smtClean="0">
                <a:solidFill>
                  <a:srgbClr val="002060"/>
                </a:solidFill>
              </a:rPr>
              <a:t>processing</a:t>
            </a:r>
            <a:endParaRPr lang="fr-FR" altLang="en-US" sz="2000" dirty="0" smtClean="0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fr-FR" altLang="en-US" sz="2000" dirty="0" err="1" smtClean="0">
                <a:solidFill>
                  <a:srgbClr val="002060"/>
                </a:solidFill>
              </a:rPr>
              <a:t>recipients</a:t>
            </a:r>
            <a:endParaRPr lang="fr-FR" altLang="en-US" sz="2000" dirty="0" smtClean="0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fr-FR" altLang="en-US" sz="2000" dirty="0" err="1" smtClean="0">
                <a:solidFill>
                  <a:srgbClr val="002060"/>
                </a:solidFill>
              </a:rPr>
              <a:t>retention</a:t>
            </a:r>
            <a:r>
              <a:rPr lang="fr-FR" altLang="en-US" sz="2000" dirty="0" smtClean="0">
                <a:solidFill>
                  <a:srgbClr val="002060"/>
                </a:solidFill>
              </a:rPr>
              <a:t> </a:t>
            </a:r>
            <a:r>
              <a:rPr lang="fr-FR" altLang="en-US" sz="2000" dirty="0" err="1" smtClean="0">
                <a:solidFill>
                  <a:srgbClr val="002060"/>
                </a:solidFill>
              </a:rPr>
              <a:t>period</a:t>
            </a:r>
            <a:endParaRPr lang="fr-FR" altLang="en-US" sz="2000" dirty="0" smtClean="0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fr-FR" altLang="en-US" sz="2000" dirty="0" smtClean="0">
                <a:solidFill>
                  <a:srgbClr val="002060"/>
                </a:solidFill>
              </a:rPr>
              <a:t>right to </a:t>
            </a:r>
            <a:r>
              <a:rPr lang="fr-FR" altLang="en-US" sz="2000" dirty="0" err="1" smtClean="0">
                <a:solidFill>
                  <a:srgbClr val="002060"/>
                </a:solidFill>
              </a:rPr>
              <a:t>lodge</a:t>
            </a:r>
            <a:r>
              <a:rPr lang="fr-FR" altLang="en-US" sz="2000" dirty="0" smtClean="0">
                <a:solidFill>
                  <a:srgbClr val="002060"/>
                </a:solidFill>
              </a:rPr>
              <a:t> complaint to the EDPS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fr-FR" altLang="en-US" sz="2000" dirty="0" smtClean="0">
                <a:solidFill>
                  <a:srgbClr val="002060"/>
                </a:solidFill>
              </a:rPr>
              <a:t>information about the source of collection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ü"/>
            </a:pPr>
            <a:endParaRPr lang="fr-FR" altLang="en-US" sz="2000" dirty="0">
              <a:solidFill>
                <a:srgbClr val="002060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fr-FR" altLang="en-US" sz="2000" dirty="0" smtClean="0">
                <a:solidFill>
                  <a:srgbClr val="002060"/>
                </a:solidFill>
              </a:rPr>
              <a:t>Rectification right (Art.18 of the </a:t>
            </a:r>
            <a:r>
              <a:rPr lang="fr-FR" altLang="en-US" sz="2000" dirty="0" err="1" smtClean="0">
                <a:solidFill>
                  <a:srgbClr val="002060"/>
                </a:solidFill>
              </a:rPr>
              <a:t>proposal</a:t>
            </a:r>
            <a:r>
              <a:rPr lang="fr-FR" altLang="en-US" sz="2000" dirty="0" smtClean="0">
                <a:solidFill>
                  <a:srgbClr val="002060"/>
                </a:solidFill>
              </a:rPr>
              <a:t>)</a:t>
            </a:r>
          </a:p>
          <a:p>
            <a:pPr marL="0" indent="0">
              <a:lnSpc>
                <a:spcPct val="80000"/>
              </a:lnSpc>
              <a:buNone/>
            </a:pPr>
            <a:endParaRPr lang="fr-FR" altLang="en-US" sz="2000" dirty="0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fr-FR" altLang="en-US" sz="2000" dirty="0" smtClean="0">
                <a:solidFill>
                  <a:srgbClr val="002060"/>
                </a:solidFill>
              </a:rPr>
              <a:t>have a right to </a:t>
            </a:r>
            <a:r>
              <a:rPr lang="fr-FR" altLang="en-US" sz="2000" dirty="0" err="1" smtClean="0">
                <a:solidFill>
                  <a:srgbClr val="002060"/>
                </a:solidFill>
              </a:rPr>
              <a:t>provide</a:t>
            </a:r>
            <a:r>
              <a:rPr lang="fr-FR" altLang="en-US" sz="2000" dirty="0" smtClean="0">
                <a:solidFill>
                  <a:srgbClr val="002060"/>
                </a:solidFill>
              </a:rPr>
              <a:t> a </a:t>
            </a:r>
            <a:r>
              <a:rPr lang="fr-FR" altLang="en-US" sz="2000" dirty="0" err="1" smtClean="0">
                <a:solidFill>
                  <a:srgbClr val="002060"/>
                </a:solidFill>
              </a:rPr>
              <a:t>supplementary</a:t>
            </a:r>
            <a:r>
              <a:rPr lang="fr-FR" altLang="en-US" sz="2000" dirty="0" smtClean="0">
                <a:solidFill>
                  <a:srgbClr val="002060"/>
                </a:solidFill>
              </a:rPr>
              <a:t> </a:t>
            </a:r>
            <a:r>
              <a:rPr lang="fr-FR" altLang="en-US" sz="2000" dirty="0" err="1" smtClean="0">
                <a:solidFill>
                  <a:srgbClr val="002060"/>
                </a:solidFill>
              </a:rPr>
              <a:t>statement</a:t>
            </a:r>
            <a:endParaRPr lang="fr-FR" altLang="en-US" sz="2000" dirty="0" smtClean="0">
              <a:solidFill>
                <a:srgbClr val="002060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fr-FR" altLang="en-US" sz="2000" dirty="0">
              <a:solidFill>
                <a:srgbClr val="002060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fr-FR" altLang="en-US" sz="2000" dirty="0" err="1" smtClean="0">
                <a:solidFill>
                  <a:srgbClr val="002060"/>
                </a:solidFill>
              </a:rPr>
              <a:t>ExC’s</a:t>
            </a:r>
            <a:r>
              <a:rPr lang="fr-FR" altLang="en-US" sz="2000" dirty="0" smtClean="0">
                <a:solidFill>
                  <a:srgbClr val="002060"/>
                </a:solidFill>
              </a:rPr>
              <a:t> </a:t>
            </a:r>
            <a:r>
              <a:rPr lang="fr-FR" altLang="en-US" sz="2000" dirty="0" err="1" smtClean="0">
                <a:solidFill>
                  <a:srgbClr val="002060"/>
                </a:solidFill>
              </a:rPr>
              <a:t>contract</a:t>
            </a:r>
            <a:r>
              <a:rPr lang="fr-FR" altLang="en-US" sz="2000" dirty="0" smtClean="0">
                <a:solidFill>
                  <a:srgbClr val="002060"/>
                </a:solidFill>
              </a:rPr>
              <a:t>: insert a clause </a:t>
            </a:r>
            <a:r>
              <a:rPr lang="fr-FR" altLang="en-US" sz="2000" dirty="0" err="1" smtClean="0">
                <a:solidFill>
                  <a:srgbClr val="002060"/>
                </a:solidFill>
              </a:rPr>
              <a:t>that</a:t>
            </a:r>
            <a:r>
              <a:rPr lang="fr-FR" altLang="en-US" sz="2000" dirty="0" smtClean="0">
                <a:solidFill>
                  <a:srgbClr val="002060"/>
                </a:solidFill>
              </a:rPr>
              <a:t> </a:t>
            </a:r>
            <a:r>
              <a:rPr lang="fr-FR" altLang="en-US" sz="2000" dirty="0" err="1" smtClean="0">
                <a:solidFill>
                  <a:srgbClr val="002060"/>
                </a:solidFill>
              </a:rPr>
              <a:t>is</a:t>
            </a:r>
            <a:r>
              <a:rPr lang="fr-FR" altLang="en-US" sz="2000" dirty="0" smtClean="0">
                <a:solidFill>
                  <a:srgbClr val="002060"/>
                </a:solidFill>
              </a:rPr>
              <a:t> </a:t>
            </a:r>
            <a:r>
              <a:rPr lang="fr-FR" altLang="en-US" sz="2000" dirty="0" err="1" smtClean="0">
                <a:solidFill>
                  <a:srgbClr val="002060"/>
                </a:solidFill>
              </a:rPr>
              <a:t>responsible</a:t>
            </a:r>
            <a:r>
              <a:rPr lang="fr-FR" altLang="en-US" sz="2000" dirty="0" smtClean="0">
                <a:solidFill>
                  <a:srgbClr val="002060"/>
                </a:solidFill>
              </a:rPr>
              <a:t> to </a:t>
            </a:r>
            <a:r>
              <a:rPr lang="fr-FR" altLang="en-US" sz="2000" dirty="0" err="1" smtClean="0">
                <a:solidFill>
                  <a:srgbClr val="002060"/>
                </a:solidFill>
              </a:rPr>
              <a:t>grant</a:t>
            </a:r>
            <a:r>
              <a:rPr lang="fr-FR" altLang="en-US" sz="2000" dirty="0" smtClean="0">
                <a:solidFill>
                  <a:srgbClr val="002060"/>
                </a:solidFill>
              </a:rPr>
              <a:t> </a:t>
            </a:r>
            <a:r>
              <a:rPr lang="fr-FR" altLang="en-US" sz="2000" dirty="0" err="1" smtClean="0">
                <a:solidFill>
                  <a:srgbClr val="002060"/>
                </a:solidFill>
              </a:rPr>
              <a:t>access</a:t>
            </a:r>
            <a:r>
              <a:rPr lang="fr-FR" altLang="en-US" sz="2000" dirty="0" smtClean="0">
                <a:solidFill>
                  <a:srgbClr val="002060"/>
                </a:solidFill>
              </a:rPr>
              <a:t> </a:t>
            </a:r>
            <a:r>
              <a:rPr lang="fr-FR" altLang="en-US" sz="2000" dirty="0" err="1" smtClean="0">
                <a:solidFill>
                  <a:srgbClr val="002060"/>
                </a:solidFill>
              </a:rPr>
              <a:t>rights</a:t>
            </a:r>
            <a:r>
              <a:rPr lang="fr-FR" altLang="en-US" sz="2000" dirty="0" smtClean="0">
                <a:solidFill>
                  <a:srgbClr val="002060"/>
                </a:solidFill>
              </a:rPr>
              <a:t>, if the data </a:t>
            </a:r>
            <a:r>
              <a:rPr lang="fr-FR" altLang="en-US" sz="2000" dirty="0" err="1" smtClean="0">
                <a:solidFill>
                  <a:srgbClr val="002060"/>
                </a:solidFill>
              </a:rPr>
              <a:t>subject</a:t>
            </a:r>
            <a:r>
              <a:rPr lang="fr-FR" altLang="en-US" sz="2000" dirty="0" smtClean="0">
                <a:solidFill>
                  <a:srgbClr val="002060"/>
                </a:solidFill>
              </a:rPr>
              <a:t> contacts </a:t>
            </a:r>
            <a:r>
              <a:rPr lang="fr-FR" altLang="en-US" sz="2000" dirty="0" err="1" smtClean="0">
                <a:solidFill>
                  <a:srgbClr val="002060"/>
                </a:solidFill>
              </a:rPr>
              <a:t>them</a:t>
            </a:r>
            <a:r>
              <a:rPr lang="fr-FR" altLang="en-US" sz="2000" dirty="0" smtClean="0">
                <a:solidFill>
                  <a:srgbClr val="002060"/>
                </a:solidFill>
              </a:rPr>
              <a:t> </a:t>
            </a:r>
            <a:r>
              <a:rPr lang="fr-FR" altLang="en-US" sz="2000" dirty="0" err="1" smtClean="0">
                <a:solidFill>
                  <a:srgbClr val="002060"/>
                </a:solidFill>
              </a:rPr>
              <a:t>directly</a:t>
            </a:r>
            <a:endParaRPr lang="fr-FR" altLang="en-US" sz="2000" dirty="0" smtClean="0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ü"/>
            </a:pPr>
            <a:endParaRPr lang="fr-FR" altLang="en-US" sz="2000" dirty="0">
              <a:solidFill>
                <a:srgbClr val="002060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fr-FR" altLang="en-US" sz="2000" dirty="0" smtClean="0">
              <a:solidFill>
                <a:srgbClr val="002060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fr-FR" altLang="en-US" sz="2000" dirty="0" smtClean="0">
              <a:solidFill>
                <a:srgbClr val="002060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fr-FR" altLang="en-US" sz="2000" dirty="0" smtClean="0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fr-FR" altLang="en-US" sz="2000" dirty="0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ü"/>
            </a:pPr>
            <a:endParaRPr lang="fr-FR" altLang="en-US" sz="2000" dirty="0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fr-FR" altLang="en-US" sz="2000" dirty="0" smtClean="0">
              <a:solidFill>
                <a:srgbClr val="002060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fr-FR" altLang="en-US" sz="2000" dirty="0">
              <a:solidFill>
                <a:srgbClr val="002060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en-GB" altLang="en-US" sz="2000" dirty="0" smtClean="0">
              <a:solidFill>
                <a:srgbClr val="002060"/>
              </a:solidFill>
            </a:endParaRPr>
          </a:p>
        </p:txBody>
      </p:sp>
      <p:sp>
        <p:nvSpPr>
          <p:cNvPr id="1843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7937" y="6453336"/>
            <a:ext cx="2133600" cy="476250"/>
          </a:xfrm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87D4B20-05C6-4765-8F2F-938DD79E8104}" type="slidenum">
              <a:rPr lang="en-GB" altLang="en-US" sz="1300" smtClean="0"/>
              <a:pPr/>
              <a:t>8</a:t>
            </a:fld>
            <a:endParaRPr lang="en-GB" altLang="en-US" sz="1300" dirty="0" smtClean="0"/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37" y="255691"/>
            <a:ext cx="1331913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0107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84784"/>
            <a:ext cx="9144000" cy="4613522"/>
          </a:xfrm>
          <a:prstGeom prst="rect">
            <a:avLst/>
          </a:prstGeom>
        </p:spPr>
      </p:pic>
      <p:sp>
        <p:nvSpPr>
          <p:cNvPr id="18434" name="Title 1"/>
          <p:cNvSpPr>
            <a:spLocks noGrp="1"/>
          </p:cNvSpPr>
          <p:nvPr>
            <p:ph type="title"/>
          </p:nvPr>
        </p:nvSpPr>
        <p:spPr bwMode="auto">
          <a:xfrm>
            <a:off x="1691680" y="584899"/>
            <a:ext cx="6984776" cy="60743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fr-FR" altLang="en-US" sz="3200" b="1" dirty="0" smtClean="0">
                <a:solidFill>
                  <a:schemeClr val="accent6"/>
                </a:solidFill>
              </a:rPr>
              <a:t>6. </a:t>
            </a:r>
            <a:r>
              <a:rPr lang="fr-FR" altLang="en-US" sz="3200" b="1" dirty="0" err="1" smtClean="0">
                <a:solidFill>
                  <a:schemeClr val="accent6"/>
                </a:solidFill>
              </a:rPr>
              <a:t>Retention</a:t>
            </a:r>
            <a:r>
              <a:rPr lang="fr-FR" altLang="en-US" sz="3200" b="1" dirty="0" smtClean="0">
                <a:solidFill>
                  <a:schemeClr val="accent6"/>
                </a:solidFill>
              </a:rPr>
              <a:t> </a:t>
            </a:r>
            <a:r>
              <a:rPr lang="fr-FR" altLang="en-US" sz="3200" b="1" dirty="0" err="1" smtClean="0">
                <a:solidFill>
                  <a:schemeClr val="accent6"/>
                </a:solidFill>
              </a:rPr>
              <a:t>periods</a:t>
            </a:r>
            <a:r>
              <a:rPr lang="fr-FR" altLang="en-US" sz="3200" b="1" dirty="0" smtClean="0">
                <a:solidFill>
                  <a:schemeClr val="accent6"/>
                </a:solidFill>
              </a:rPr>
              <a:t/>
            </a:r>
            <a:br>
              <a:rPr lang="fr-FR" altLang="en-US" sz="3200" b="1" dirty="0" smtClean="0">
                <a:solidFill>
                  <a:schemeClr val="accent6"/>
                </a:solidFill>
              </a:rPr>
            </a:br>
            <a:endParaRPr lang="en-GB" altLang="en-US" sz="3200" b="1" dirty="0" smtClean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937" y="1484784"/>
            <a:ext cx="4499992" cy="461352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endParaRPr lang="fr-FR" altLang="en-US" sz="2000" dirty="0" smtClean="0">
              <a:solidFill>
                <a:srgbClr val="002060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fr-FR" altLang="en-US" sz="2000" b="1" dirty="0" smtClean="0">
                <a:solidFill>
                  <a:srgbClr val="002060"/>
                </a:solidFill>
              </a:rPr>
              <a:t>SWK </a:t>
            </a:r>
            <a:r>
              <a:rPr lang="fr-FR" altLang="en-US" sz="2000" dirty="0" smtClean="0">
                <a:solidFill>
                  <a:srgbClr val="002060"/>
                </a:solidFill>
              </a:rPr>
              <a:t> </a:t>
            </a:r>
            <a:r>
              <a:rPr lang="fr-FR" altLang="en-US" sz="2000" dirty="0" err="1" smtClean="0">
                <a:solidFill>
                  <a:srgbClr val="002060"/>
                </a:solidFill>
              </a:rPr>
              <a:t>should</a:t>
            </a:r>
            <a:r>
              <a:rPr lang="fr-FR" altLang="en-US" sz="2000" dirty="0" smtClean="0">
                <a:solidFill>
                  <a:srgbClr val="002060"/>
                </a:solidFill>
              </a:rPr>
              <a:t> 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fr-FR" altLang="en-US" sz="2000" dirty="0" err="1" smtClean="0">
                <a:solidFill>
                  <a:srgbClr val="002060"/>
                </a:solidFill>
              </a:rPr>
              <a:t>make</a:t>
            </a:r>
            <a:r>
              <a:rPr lang="fr-FR" altLang="en-US" sz="2000" dirty="0" smtClean="0">
                <a:solidFill>
                  <a:srgbClr val="002060"/>
                </a:solidFill>
              </a:rPr>
              <a:t> an </a:t>
            </a:r>
            <a:r>
              <a:rPr lang="fr-FR" altLang="en-US" sz="2000" dirty="0" err="1" smtClean="0">
                <a:solidFill>
                  <a:srgbClr val="002060"/>
                </a:solidFill>
              </a:rPr>
              <a:t>assessment</a:t>
            </a:r>
            <a:r>
              <a:rPr lang="fr-FR" altLang="en-US" sz="2000" dirty="0" smtClean="0">
                <a:solidFill>
                  <a:srgbClr val="002060"/>
                </a:solidFill>
              </a:rPr>
              <a:t> as to how long the reports are </a:t>
            </a:r>
            <a:r>
              <a:rPr lang="fr-FR" altLang="en-US" sz="2000" b="1" dirty="0" err="1" smtClean="0">
                <a:solidFill>
                  <a:srgbClr val="002060"/>
                </a:solidFill>
              </a:rPr>
              <a:t>necessary</a:t>
            </a:r>
            <a:r>
              <a:rPr lang="fr-FR" altLang="en-US" sz="2000" dirty="0" smtClean="0">
                <a:solidFill>
                  <a:srgbClr val="002060"/>
                </a:solidFill>
              </a:rPr>
              <a:t> for </a:t>
            </a:r>
            <a:r>
              <a:rPr lang="fr-FR" altLang="en-US" sz="2000" dirty="0" err="1" smtClean="0">
                <a:solidFill>
                  <a:srgbClr val="002060"/>
                </a:solidFill>
              </a:rPr>
              <a:t>present</a:t>
            </a:r>
            <a:r>
              <a:rPr lang="fr-FR" altLang="en-US" sz="2000" dirty="0" smtClean="0">
                <a:solidFill>
                  <a:srgbClr val="002060"/>
                </a:solidFill>
              </a:rPr>
              <a:t> and future </a:t>
            </a:r>
            <a:r>
              <a:rPr lang="fr-FR" altLang="en-US" sz="2000" dirty="0" err="1" smtClean="0">
                <a:solidFill>
                  <a:srgbClr val="002060"/>
                </a:solidFill>
              </a:rPr>
              <a:t>statistic</a:t>
            </a:r>
            <a:r>
              <a:rPr lang="fr-FR" altLang="en-US" sz="2000" dirty="0" smtClean="0">
                <a:solidFill>
                  <a:srgbClr val="002060"/>
                </a:solidFill>
              </a:rPr>
              <a:t> </a:t>
            </a:r>
            <a:r>
              <a:rPr lang="fr-FR" altLang="en-US" sz="2000" dirty="0" err="1" smtClean="0">
                <a:solidFill>
                  <a:srgbClr val="002060"/>
                </a:solidFill>
              </a:rPr>
              <a:t>purposes</a:t>
            </a:r>
            <a:r>
              <a:rPr lang="fr-FR" altLang="en-US" sz="2000" dirty="0" smtClean="0">
                <a:solidFill>
                  <a:srgbClr val="002060"/>
                </a:solidFill>
              </a:rPr>
              <a:t> and 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fr-FR" altLang="en-US" sz="2000" dirty="0" smtClean="0">
                <a:solidFill>
                  <a:srgbClr val="002060"/>
                </a:solidFill>
              </a:rPr>
              <a:t>set up a </a:t>
            </a:r>
            <a:r>
              <a:rPr lang="fr-FR" altLang="en-US" sz="2000" b="1" dirty="0" smtClean="0">
                <a:solidFill>
                  <a:srgbClr val="002060"/>
                </a:solidFill>
              </a:rPr>
              <a:t>maximum </a:t>
            </a:r>
            <a:r>
              <a:rPr lang="fr-FR" altLang="en-US" sz="2000" b="1" dirty="0" err="1" smtClean="0">
                <a:solidFill>
                  <a:srgbClr val="002060"/>
                </a:solidFill>
              </a:rPr>
              <a:t>retention</a:t>
            </a:r>
            <a:r>
              <a:rPr lang="fr-FR" altLang="en-US" sz="2000" b="1" dirty="0" smtClean="0">
                <a:solidFill>
                  <a:srgbClr val="002060"/>
                </a:solidFill>
              </a:rPr>
              <a:t> </a:t>
            </a:r>
            <a:r>
              <a:rPr lang="fr-FR" altLang="en-US" sz="2000" b="1" dirty="0" err="1" smtClean="0">
                <a:solidFill>
                  <a:srgbClr val="002060"/>
                </a:solidFill>
              </a:rPr>
              <a:t>period</a:t>
            </a:r>
            <a:endParaRPr lang="fr-FR" altLang="en-US" sz="2000" b="1" dirty="0" smtClean="0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  <a:buFontTx/>
              <a:buChar char="-"/>
            </a:pPr>
            <a:endParaRPr lang="fr-FR" altLang="en-US" sz="2000" b="1" dirty="0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  <a:buFontTx/>
              <a:buChar char="-"/>
            </a:pPr>
            <a:endParaRPr lang="fr-FR" altLang="en-US" sz="2000" b="1" dirty="0" smtClean="0">
              <a:solidFill>
                <a:srgbClr val="002060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fr-FR" altLang="en-US" sz="2000" b="1" dirty="0" err="1" smtClean="0">
                <a:solidFill>
                  <a:srgbClr val="002060"/>
                </a:solidFill>
              </a:rPr>
              <a:t>ExC</a:t>
            </a:r>
            <a:r>
              <a:rPr lang="fr-FR" altLang="en-US" sz="2000" b="1" dirty="0" smtClean="0">
                <a:solidFill>
                  <a:srgbClr val="002060"/>
                </a:solidFill>
              </a:rPr>
              <a:t> (clause in the </a:t>
            </a:r>
            <a:r>
              <a:rPr lang="fr-FR" altLang="en-US" sz="2000" b="1" dirty="0" err="1" smtClean="0">
                <a:solidFill>
                  <a:srgbClr val="002060"/>
                </a:solidFill>
              </a:rPr>
              <a:t>contract</a:t>
            </a:r>
            <a:r>
              <a:rPr lang="fr-FR" altLang="en-US" sz="2000" b="1" dirty="0" smtClean="0">
                <a:solidFill>
                  <a:srgbClr val="002060"/>
                </a:solidFill>
              </a:rPr>
              <a:t>)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fr-FR" altLang="en-US" sz="2000" dirty="0" smtClean="0">
                <a:solidFill>
                  <a:srgbClr val="002060"/>
                </a:solidFill>
              </a:rPr>
              <a:t>- </a:t>
            </a:r>
            <a:r>
              <a:rPr lang="fr-FR" altLang="en-US" sz="2000" dirty="0" smtClean="0">
                <a:solidFill>
                  <a:srgbClr val="002060"/>
                </a:solidFill>
              </a:rPr>
              <a:t>set up </a:t>
            </a:r>
            <a:r>
              <a:rPr lang="fr-FR" altLang="en-US" sz="2000" b="1" dirty="0" smtClean="0">
                <a:solidFill>
                  <a:srgbClr val="002060"/>
                </a:solidFill>
              </a:rPr>
              <a:t>a maximum </a:t>
            </a:r>
            <a:r>
              <a:rPr lang="fr-FR" altLang="en-US" sz="2000" b="1" dirty="0" err="1" smtClean="0">
                <a:solidFill>
                  <a:srgbClr val="002060"/>
                </a:solidFill>
              </a:rPr>
              <a:t>retention</a:t>
            </a:r>
            <a:r>
              <a:rPr lang="fr-FR" altLang="en-US" sz="2000" b="1" dirty="0" smtClean="0">
                <a:solidFill>
                  <a:srgbClr val="002060"/>
                </a:solidFill>
              </a:rPr>
              <a:t> </a:t>
            </a:r>
            <a:r>
              <a:rPr lang="fr-FR" altLang="en-US" sz="2000" b="1" dirty="0" err="1" smtClean="0">
                <a:solidFill>
                  <a:srgbClr val="002060"/>
                </a:solidFill>
              </a:rPr>
              <a:t>period</a:t>
            </a:r>
            <a:r>
              <a:rPr lang="fr-FR" altLang="en-US" sz="2000" dirty="0" smtClean="0">
                <a:solidFill>
                  <a:srgbClr val="002060"/>
                </a:solidFill>
              </a:rPr>
              <a:t>, </a:t>
            </a:r>
            <a:r>
              <a:rPr lang="fr-FR" altLang="en-US" sz="2000" dirty="0" err="1" smtClean="0">
                <a:solidFill>
                  <a:srgbClr val="002060"/>
                </a:solidFill>
              </a:rPr>
              <a:t>which</a:t>
            </a:r>
            <a:r>
              <a:rPr lang="fr-FR" altLang="en-US" sz="2000" dirty="0" smtClean="0">
                <a:solidFill>
                  <a:srgbClr val="002060"/>
                </a:solidFill>
              </a:rPr>
              <a:t> </a:t>
            </a:r>
            <a:r>
              <a:rPr lang="fr-FR" altLang="en-US" sz="2000" dirty="0" err="1" smtClean="0">
                <a:solidFill>
                  <a:srgbClr val="002060"/>
                </a:solidFill>
              </a:rPr>
              <a:t>is</a:t>
            </a:r>
            <a:r>
              <a:rPr lang="fr-FR" altLang="en-US" sz="2000" dirty="0" smtClean="0">
                <a:solidFill>
                  <a:srgbClr val="002060"/>
                </a:solidFill>
              </a:rPr>
              <a:t> </a:t>
            </a:r>
            <a:r>
              <a:rPr lang="fr-FR" altLang="en-US" sz="2000" b="1" dirty="0" err="1" smtClean="0">
                <a:solidFill>
                  <a:srgbClr val="002060"/>
                </a:solidFill>
              </a:rPr>
              <a:t>necessary</a:t>
            </a:r>
            <a:r>
              <a:rPr lang="fr-FR" altLang="en-US" sz="2000" dirty="0" smtClean="0">
                <a:solidFill>
                  <a:srgbClr val="002060"/>
                </a:solidFill>
              </a:rPr>
              <a:t> for the </a:t>
            </a:r>
            <a:r>
              <a:rPr lang="fr-FR" altLang="en-US" sz="2000" dirty="0" err="1" smtClean="0">
                <a:solidFill>
                  <a:srgbClr val="002060"/>
                </a:solidFill>
              </a:rPr>
              <a:t>purpose</a:t>
            </a:r>
            <a:r>
              <a:rPr lang="fr-FR" altLang="en-US" sz="2000" dirty="0" smtClean="0">
                <a:solidFill>
                  <a:srgbClr val="002060"/>
                </a:solidFill>
              </a:rPr>
              <a:t> for </a:t>
            </a:r>
            <a:r>
              <a:rPr lang="fr-FR" altLang="en-US" sz="2000" dirty="0" err="1" smtClean="0">
                <a:solidFill>
                  <a:srgbClr val="002060"/>
                </a:solidFill>
              </a:rPr>
              <a:t>which</a:t>
            </a:r>
            <a:r>
              <a:rPr lang="fr-FR" altLang="en-US" sz="2000" dirty="0" smtClean="0">
                <a:solidFill>
                  <a:srgbClr val="002060"/>
                </a:solidFill>
              </a:rPr>
              <a:t> </a:t>
            </a:r>
            <a:r>
              <a:rPr lang="fr-FR" altLang="en-US" sz="2000" dirty="0" err="1" smtClean="0">
                <a:solidFill>
                  <a:srgbClr val="002060"/>
                </a:solidFill>
              </a:rPr>
              <a:t>they</a:t>
            </a:r>
            <a:r>
              <a:rPr lang="fr-FR" altLang="en-US" sz="2000" dirty="0" smtClean="0">
                <a:solidFill>
                  <a:srgbClr val="002060"/>
                </a:solidFill>
              </a:rPr>
              <a:t> </a:t>
            </a:r>
            <a:r>
              <a:rPr lang="fr-FR" altLang="en-US" sz="2000" dirty="0" err="1" smtClean="0">
                <a:solidFill>
                  <a:srgbClr val="002060"/>
                </a:solidFill>
              </a:rPr>
              <a:t>were</a:t>
            </a:r>
            <a:r>
              <a:rPr lang="fr-FR" altLang="en-US" sz="2000" dirty="0" smtClean="0">
                <a:solidFill>
                  <a:srgbClr val="002060"/>
                </a:solidFill>
              </a:rPr>
              <a:t> </a:t>
            </a:r>
            <a:r>
              <a:rPr lang="fr-FR" altLang="en-US" sz="2000" dirty="0" err="1" smtClean="0">
                <a:solidFill>
                  <a:srgbClr val="002060"/>
                </a:solidFill>
              </a:rPr>
              <a:t>collected</a:t>
            </a:r>
            <a:endParaRPr lang="fr-FR" altLang="en-US" sz="2000" dirty="0">
              <a:solidFill>
                <a:srgbClr val="002060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fr-FR" altLang="en-US" sz="2000" dirty="0" smtClean="0">
              <a:solidFill>
                <a:srgbClr val="002060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fr-FR" altLang="en-US" sz="2000" dirty="0" smtClean="0">
              <a:solidFill>
                <a:srgbClr val="002060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fr-FR" altLang="en-US" sz="2000" dirty="0" smtClean="0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fr-FR" altLang="en-US" sz="2000" dirty="0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ü"/>
            </a:pPr>
            <a:endParaRPr lang="fr-FR" altLang="en-US" sz="2000" dirty="0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v"/>
            </a:pPr>
            <a:endParaRPr lang="fr-FR" altLang="en-US" sz="2000" dirty="0" smtClean="0">
              <a:solidFill>
                <a:srgbClr val="002060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fr-FR" altLang="en-US" sz="2000" dirty="0">
              <a:solidFill>
                <a:srgbClr val="002060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en-GB" altLang="en-US" sz="2000" dirty="0" smtClean="0">
              <a:solidFill>
                <a:srgbClr val="002060"/>
              </a:solidFill>
            </a:endParaRPr>
          </a:p>
        </p:txBody>
      </p:sp>
      <p:sp>
        <p:nvSpPr>
          <p:cNvPr id="1843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7937" y="6453336"/>
            <a:ext cx="2133600" cy="476250"/>
          </a:xfrm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87D4B20-05C6-4765-8F2F-938DD79E8104}" type="slidenum">
              <a:rPr lang="en-GB" altLang="en-US" sz="1300" smtClean="0"/>
              <a:pPr/>
              <a:t>9</a:t>
            </a:fld>
            <a:endParaRPr lang="en-GB" altLang="en-US" sz="1300" dirty="0" smtClean="0"/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37" y="255691"/>
            <a:ext cx="1331913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2646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EDPS Template Powerpoint_white">
  <a:themeElements>
    <a:clrScheme name="EDPS Template Powerpoint presentation (2)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DPS Template Powerpoint presentation (2)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PS Template Powerpoint presentation (2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PS Template Powerpoint presentation (2)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PS Template Powerpoint presentation (2)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PS Template Powerpoint presentation (2)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PS Template Powerpoint presentation (2)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PS Template Powerpoint presentation (2)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PS Template Powerpoint presentation (2)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PS Template Powerpoint presentation (2)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PS Template Powerpoint presentation (2)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PS Template Powerpoint presentation (2)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PS Template Powerpoint presentation (2)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PS Template Powerpoint presentation (2)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EDPS Template Powerpoint_white">
  <a:themeElements>
    <a:clrScheme name="EDPS Template Powerpoint presentation (2)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DPS Template Powerpoint presentation (2)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PS Template Powerpoint presentation (2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PS Template Powerpoint presentation (2)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PS Template Powerpoint presentation (2)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PS Template Powerpoint presentation (2)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PS Template Powerpoint presentation (2)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PS Template Powerpoint presentation (2)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PS Template Powerpoint presentation (2)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PS Template Powerpoint presentation (2)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PS Template Powerpoint presentation (2)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PS Template Powerpoint presentation (2)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PS Template Powerpoint presentation (2)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PS Template Powerpoint presentation (2)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f:fields xmlns:f="http://schemas.fabasoft.com/folio/2007/fields">
  <f:record>
    <f:field ref="objname" par="" text="solutions on case study &quot;Sailing with Kalypso&quot;  Radar Watchkeeping " edit="true"/>
    <f:field ref="objsubject" par="" text="" edit="true"/>
    <f:field ref="objcreatedby" par="" text="Kapsosideri, Xanthi"/>
    <f:field ref="objcreatedat" par="" date="2018-05-30T11:47:22" text="May 30, 2018 11:47:22 AM"/>
    <f:field ref="objchangedby" par="" text="Kapsosideri, Xanthi"/>
    <f:field ref="objmodifiedat" par="" date="2018-06-08T10:18:33" text="Jun 8, 2018 10:18:33 AM"/>
    <f:field ref="doc_FSCFOLIO_1_1001_FieldDocumentNumber" par="" text=""/>
    <f:field ref="doc_FSCFOLIO_1_1001_FieldSubject" par="" text="" edit="true"/>
    <f:field ref="FSCFOLIO_1_1001_FieldCurrentUser" par="" text="Xanthi Kapsosideri"/>
    <f:field ref="casefile_EDPSOM_103_3700_FieldCaseNumber" par="" text="2017-0919"/>
    <f:field ref="casefile_EDPSOM_103_3700_FieldTitle" par="" text="DPO meeting in Brussels hosted by the EDPS"/>
    <f:field ref="casefile_EDPSOM_103_3700_FieldClass" par="" text="03.04.02 DPO meetings"/>
    <f:field ref="casefile_EDPSOM_103_3700_FieldInitiator" par="" text="EDPS"/>
    <f:field ref="casefile_EDPSOM_103_3700_FieldInterinstitutional" par="" text=""/>
    <f:field ref="EDPSOM_103_3700_FieldSensitivity" par="" text="Normal"/>
    <f:field ref="EDPSOM_103_3700_FieldExternalRef" par="" text="" edit="true"/>
    <f:field ref="EDPSOM_103_3700_FieldDescription" par="" text="" edit="true"/>
  </f:record>
  <f:display par="" text="Case file">
    <f:field ref="casefile_EDPSOM_103_3700_FieldCaseNumber" text="Case number"/>
    <f:field ref="casefile_EDPSOM_103_3700_FieldClass" text="Class"/>
    <f:field ref="casefile_EDPSOM_103_3700_FieldInitiator" text="Initiator"/>
    <f:field ref="casefile_EDPSOM_103_3700_FieldInterinstitutional" text="Interinstitutional number"/>
    <f:field ref="casefile_EDPSOM_103_3700_FieldTitle" text="Title"/>
  </f:display>
  <f:display par="" text="General">
    <f:field ref="objcreatedby" text="Created by"/>
    <f:field ref="objcreatedat" text="Created on/at"/>
    <f:field ref="FSCFOLIO_1_1001_FieldCurrentUser" text="Current User"/>
    <f:field ref="EDPSOM_103_3700_FieldDescription" text="Description"/>
    <f:field ref="objchangedby" text="Last Change by"/>
    <f:field ref="objmodifiedat" text="Last Change on/at"/>
    <f:field ref="objname" text="Name"/>
    <f:field ref="EDPSOM_103_3700_FieldExternalRef" text="Sender's reference"/>
    <f:field ref="EDPSOM_103_3700_FieldSensitivity" text="Sensitivity"/>
    <f:field ref="objsubject" text="Subject"/>
  </f:display>
  <f:display par="" text="Mail Merge">
    <f:field ref="doc_FSCFOLIO_1_1001_FieldDocumentNumber" text="Document Number"/>
    <f:field ref="doc_FSCFOLIO_1_1001_FieldSubject" text="Subject"/>
  </f:display>
</f:fields>
</file>

<file path=customXml/itemProps1.xml><?xml version="1.0" encoding="utf-8"?>
<ds:datastoreItem xmlns:ds="http://schemas.openxmlformats.org/officeDocument/2006/customXml" ds:itemID="{4E8A9591-F074-446B-902F-511FF79C122F}">
  <ds:schemaRefs>
    <ds:schemaRef ds:uri="http://schemas.fabasoft.com/folio/2007/field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EDPS Template Powerpoint_white</Template>
  <TotalTime>214756971</TotalTime>
  <Words>675</Words>
  <Application>Microsoft Office PowerPoint</Application>
  <PresentationFormat>On-screen Show (4:3)</PresentationFormat>
  <Paragraphs>217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MS PGothic</vt:lpstr>
      <vt:lpstr>MS PGothic</vt:lpstr>
      <vt:lpstr>Arial</vt:lpstr>
      <vt:lpstr>Calibri</vt:lpstr>
      <vt:lpstr>Wingdings</vt:lpstr>
      <vt:lpstr>EDPS Template Powerpoint_white</vt:lpstr>
      <vt:lpstr>1_EDPS Template Powerpoint_white</vt:lpstr>
      <vt:lpstr>43rd EDPS-DPO meeting, 31 May 2018  Xanthi Kapsosideri, Legal officer Supervision and Enforcement Unit </vt:lpstr>
      <vt:lpstr>1. Are tweets and posts personal data? </vt:lpstr>
      <vt:lpstr>2. Do you need a legal basis to proceed? </vt:lpstr>
      <vt:lpstr>2. Do you need a legal basis to proceed? </vt:lpstr>
      <vt:lpstr>3. « Sailing with Kalypso » &amp; External contractor </vt:lpstr>
      <vt:lpstr>3. « Sailing with Kalypso » &amp; External contractor </vt:lpstr>
      <vt:lpstr>4. Is publication of reports proportionate? </vt:lpstr>
      <vt:lpstr>5. Access right? To whom? </vt:lpstr>
      <vt:lpstr>6. Retention periods </vt:lpstr>
      <vt:lpstr>7. Information notice </vt:lpstr>
      <vt:lpstr>8. Personal data breach notification </vt:lpstr>
      <vt:lpstr>8. Personal data breach notification </vt:lpstr>
      <vt:lpstr>PowerPoint Presentation</vt:lpstr>
    </vt:vector>
  </TitlesOfParts>
  <Company>European Parliament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- Title -</dc:title>
  <dc:creator>Fidel SANTIAGO</dc:creator>
  <cp:lastModifiedBy>COSTA Graca</cp:lastModifiedBy>
  <cp:revision>775</cp:revision>
  <cp:lastPrinted>2018-05-30T16:22:37Z</cp:lastPrinted>
  <dcterms:created xsi:type="dcterms:W3CDTF">2015-05-27T10:34:28Z</dcterms:created>
  <dcterms:modified xsi:type="dcterms:W3CDTF">2018-05-30T16:51:28Z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name="FSC#COOSYSTEM@1.1:Container" pid="2" fmtid="{D5CDD505-2E9C-101B-9397-08002B2CF9AE}">
    <vt:lpwstr>COO.6515.100.4.327959</vt:lpwstr>
  </property>
  <property name="FSC#FSCFOLIO@1.1001:docpropproject" pid="3" fmtid="{D5CDD505-2E9C-101B-9397-08002B2CF9AE}">
    <vt:lpwstr/>
  </property>
  <property name="COO$NOPARSEFILE" pid="4" fmtid="{D5CDD505-2E9C-101B-9397-08002B2CF9AE}">
    <vt:lpwstr/>
  </property>
  <property name="FSC$NOPARSEFILE" pid="5" fmtid="{D5CDD505-2E9C-101B-9397-08002B2CF9AE}">
    <vt:lpwstr/>
  </property>
  <property name="COO$NOUSEREXPRESSIONS" pid="6" fmtid="{D5CDD505-2E9C-101B-9397-08002B2CF9AE}">
    <vt:lpwstr/>
  </property>
  <property name="FSC$NOUSEREXPRESSIONS" pid="7" fmtid="{D5CDD505-2E9C-101B-9397-08002B2CF9AE}">
    <vt:lpwstr/>
  </property>
  <property name="COO$NOVIRTUALATTRS" pid="8" fmtid="{D5CDD505-2E9C-101B-9397-08002B2CF9AE}">
    <vt:lpwstr/>
  </property>
  <property name="FSC$NOVIRTUALATTRS" pid="9" fmtid="{D5CDD505-2E9C-101B-9397-08002B2CF9AE}">
    <vt:lpwstr/>
  </property>
</Properties>
</file>