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2"/>
    <p:sldMasterId id="2147483667" r:id="rId3"/>
  </p:sldMasterIdLst>
  <p:notesMasterIdLst>
    <p:notesMasterId r:id="rId17"/>
  </p:notesMasterIdLst>
  <p:handoutMasterIdLst>
    <p:handoutMasterId r:id="rId18"/>
  </p:handoutMasterIdLst>
  <p:sldIdLst>
    <p:sldId id="519" r:id="rId4"/>
    <p:sldId id="598" r:id="rId5"/>
    <p:sldId id="627" r:id="rId6"/>
    <p:sldId id="634" r:id="rId7"/>
    <p:sldId id="628" r:id="rId8"/>
    <p:sldId id="636" r:id="rId9"/>
    <p:sldId id="629" r:id="rId10"/>
    <p:sldId id="630" r:id="rId11"/>
    <p:sldId id="631" r:id="rId12"/>
    <p:sldId id="632" r:id="rId13"/>
    <p:sldId id="633" r:id="rId14"/>
    <p:sldId id="635" r:id="rId15"/>
    <p:sldId id="626" r:id="rId1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753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02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fld id="{E8ABB086-30AB-4CEF-8F9A-AE89ED78ECC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1263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defTabSz="925513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608" tIns="46304" rIns="92608" bIns="46304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/>
            </a:lvl1pPr>
          </a:lstStyle>
          <a:p>
            <a:pPr>
              <a:defRPr/>
            </a:pPr>
            <a:fld id="{21553FD9-34C2-410E-8085-525F1521A8A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1136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  <a:extLst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125" indent="-28575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7763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6550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5338" indent="-228600" defTabSz="9080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2538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9738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6938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4138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2E4139-9015-47F8-898F-D4626C676D15}" type="slidenum">
              <a:rPr lang="en-GB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>
                <a:spcBef>
                  <a:spcPct val="0"/>
                </a:spcBef>
              </a:pPr>
              <a:t>13</a:t>
            </a:fld>
            <a:endParaRPr lang="en-GB" altLang="en-US" smtClean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7748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18442-CBE7-4F7A-B9D0-FDED358081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852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35CD0-6CCB-43C2-9A9F-129A990CBA3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816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7338"/>
            <a:ext cx="36353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132138" y="260350"/>
            <a:ext cx="5688012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- Title - 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129213" y="3141663"/>
            <a:ext cx="3168650" cy="115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/>
            </a:lvl1pPr>
          </a:lstStyle>
          <a:p>
            <a:r>
              <a:rPr lang="fr-FR" altLang="en-US" dirty="0" smtClean="0"/>
              <a:t>Name </a:t>
            </a:r>
            <a:r>
              <a:rPr lang="fr-FR" altLang="en-US" dirty="0" err="1" smtClean="0"/>
              <a:t>Surname</a:t>
            </a:r>
            <a:endParaRPr lang="fr-FR" altLang="en-US" dirty="0" smtClean="0"/>
          </a:p>
          <a:p>
            <a:r>
              <a:rPr lang="fr-FR" altLang="en-US" dirty="0" smtClean="0"/>
              <a:t>Name of the </a:t>
            </a:r>
            <a:r>
              <a:rPr lang="fr-FR" altLang="en-US" dirty="0" err="1" smtClean="0"/>
              <a:t>event</a:t>
            </a:r>
            <a:endParaRPr lang="en-GB" altLang="en-US" dirty="0" smtClean="0"/>
          </a:p>
          <a:p>
            <a:r>
              <a:rPr lang="en-GB" altLang="en-US" dirty="0" smtClean="0"/>
              <a:t>Date</a:t>
            </a:r>
          </a:p>
          <a:p>
            <a:pPr lvl="4"/>
            <a:endParaRPr lang="en-GB" altLang="en-US" dirty="0" smtClean="0"/>
          </a:p>
          <a:p>
            <a:pPr lvl="4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5881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502E-E8F2-4BA9-A5AE-4717A0D1D9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7059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305C2-5D1F-49EA-A8CB-03AC66193F9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195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268413"/>
            <a:ext cx="851852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</a:lstStyle>
          <a:p>
            <a:r>
              <a:rPr lang="en-GB" altLang="en-US" dirty="0" err="1" smtClean="0"/>
              <a:t>Xxxxxx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r>
              <a:rPr lang="en-GB" altLang="en-US" dirty="0" err="1" smtClean="0"/>
              <a:t>Xxxxxx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r>
              <a:rPr lang="en-GB" altLang="en-US" dirty="0" err="1" smtClean="0"/>
              <a:t>Xxxxxx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pPr lvl="1"/>
            <a:r>
              <a:rPr lang="en-GB" altLang="en-US" dirty="0" err="1" smtClean="0"/>
              <a:t>Yyyyy</a:t>
            </a:r>
            <a:endParaRPr lang="en-GB" altLang="en-US" dirty="0" smtClean="0"/>
          </a:p>
          <a:p>
            <a:pPr lvl="3"/>
            <a:endParaRPr lang="en-GB" altLang="en-US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E1EB8-9394-44E1-8ABD-2018B5F930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034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lang="en-GB" dirty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1628799"/>
            <a:ext cx="4104133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idx="11"/>
          </p:nvPr>
        </p:nvSpPr>
        <p:spPr bwMode="auto">
          <a:xfrm>
            <a:off x="4644008" y="1628800"/>
            <a:ext cx="4104456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1F025-0DFC-405F-A219-DF2924DEFA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726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lang="en-GB" dirty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1"/>
          </p:nvPr>
        </p:nvSpPr>
        <p:spPr bwMode="auto">
          <a:xfrm>
            <a:off x="467544" y="2204864"/>
            <a:ext cx="403244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4633664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3"/>
          </p:nvPr>
        </p:nvSpPr>
        <p:spPr bwMode="auto">
          <a:xfrm>
            <a:off x="4644008" y="2204864"/>
            <a:ext cx="4032448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>
              <a:defRPr lang="en-GB" altLang="en-US" sz="28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941D-EC18-4FD3-AE3C-6F457625CB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949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7F27F-6BC5-40A7-9084-3F04C9EE83F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043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DEFC0-1FBB-45EA-93D9-073D1E85AF2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219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632FD-4D3F-4EF4-B01D-2B063EB222B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012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BEC4-FB90-4323-AD07-2A8FD6AD927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90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DC7CC-F30F-4E8C-B99C-AC504D3686C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63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BE" altLang="en-US" smtClean="0"/>
          </a:p>
        </p:txBody>
      </p:sp>
      <p:sp>
        <p:nvSpPr>
          <p:cNvPr id="3010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1658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9586DB9-222C-47BE-962D-31197C3FED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28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07063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BE" altLang="en-US" smtClean="0"/>
          </a:p>
        </p:txBody>
      </p:sp>
      <p:sp>
        <p:nvSpPr>
          <p:cNvPr id="3010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1658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619531A-FBE3-4E1B-B6FF-96C92C978E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205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edps@edps.europa.eu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www.edps.europa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11" Type="http://schemas.openxmlformats.org/officeDocument/2006/relationships/image" Target="../media/image18.jpg"/><Relationship Id="rId5" Type="http://schemas.openxmlformats.org/officeDocument/2006/relationships/image" Target="../media/image16.png"/><Relationship Id="rId10" Type="http://schemas.openxmlformats.org/officeDocument/2006/relationships/hyperlink" Target="https://edps.europa.eu/press-publications/publications/newsletters_en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xfrm>
            <a:off x="921693" y="5170587"/>
            <a:ext cx="7365752" cy="95557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8800" lvl="4" indent="0">
              <a:lnSpc>
                <a:spcPct val="80000"/>
              </a:lnSpc>
            </a:pPr>
            <a:r>
              <a:rPr lang="es-ES_tradnl" altLang="en-US" sz="1400" b="1" dirty="0">
                <a:solidFill>
                  <a:schemeClr val="accent2"/>
                </a:solidFill>
              </a:rPr>
              <a:t>43rd EDPS-DPO meeting, 31 </a:t>
            </a:r>
            <a:r>
              <a:rPr lang="es-ES_tradnl" altLang="en-US" sz="1400" b="1" dirty="0" err="1">
                <a:solidFill>
                  <a:schemeClr val="accent2"/>
                </a:solidFill>
              </a:rPr>
              <a:t>May</a:t>
            </a:r>
            <a:r>
              <a:rPr lang="es-ES_tradnl" altLang="en-US" sz="1400" b="1" dirty="0">
                <a:solidFill>
                  <a:schemeClr val="accent2"/>
                </a:solidFill>
              </a:rPr>
              <a:t> 2018</a:t>
            </a:r>
            <a:br>
              <a:rPr lang="es-ES_tradnl" altLang="en-US" sz="1400" b="1" dirty="0">
                <a:solidFill>
                  <a:schemeClr val="accent2"/>
                </a:solidFill>
              </a:rPr>
            </a:br>
            <a:r>
              <a:rPr lang="es-ES_tradnl" altLang="en-US" sz="1400" b="1" dirty="0">
                <a:solidFill>
                  <a:schemeClr val="accent2"/>
                </a:solidFill>
              </a:rPr>
              <a:t/>
            </a:r>
            <a:br>
              <a:rPr lang="es-ES_tradnl" altLang="en-US" sz="1400" b="1" dirty="0">
                <a:solidFill>
                  <a:schemeClr val="accent2"/>
                </a:solidFill>
              </a:rPr>
            </a:br>
            <a:r>
              <a:rPr lang="es-ES_tradnl" altLang="en-US" sz="1400" b="1" dirty="0">
                <a:solidFill>
                  <a:schemeClr val="accent2"/>
                </a:solidFill>
              </a:rPr>
              <a:t>Xanthi </a:t>
            </a:r>
            <a:r>
              <a:rPr lang="es-ES_tradnl" altLang="en-US" sz="1400" b="1" dirty="0" err="1">
                <a:solidFill>
                  <a:schemeClr val="accent2"/>
                </a:solidFill>
              </a:rPr>
              <a:t>Kapsosideri</a:t>
            </a:r>
            <a:r>
              <a:rPr lang="es-ES_tradnl" altLang="en-US" sz="1400" b="1" dirty="0">
                <a:solidFill>
                  <a:schemeClr val="accent2"/>
                </a:solidFill>
              </a:rPr>
              <a:t>, Legal </a:t>
            </a:r>
            <a:r>
              <a:rPr lang="es-ES_tradnl" altLang="en-US" sz="1400" b="1" dirty="0" err="1">
                <a:solidFill>
                  <a:schemeClr val="accent2"/>
                </a:solidFill>
              </a:rPr>
              <a:t>officer</a:t>
            </a:r>
            <a:r>
              <a:rPr lang="es-ES_tradnl" altLang="en-US" sz="1400" b="1" dirty="0">
                <a:solidFill>
                  <a:schemeClr val="accent2"/>
                </a:solidFill>
              </a:rPr>
              <a:t/>
            </a:r>
            <a:br>
              <a:rPr lang="es-ES_tradnl" altLang="en-US" sz="1400" b="1" dirty="0">
                <a:solidFill>
                  <a:schemeClr val="accent2"/>
                </a:solidFill>
              </a:rPr>
            </a:br>
            <a:r>
              <a:rPr lang="es-ES_tradnl" altLang="en-US" sz="1400" b="1" dirty="0" err="1">
                <a:solidFill>
                  <a:schemeClr val="accent2"/>
                </a:solidFill>
              </a:rPr>
              <a:t>Supervision</a:t>
            </a:r>
            <a:r>
              <a:rPr lang="es-ES_tradnl" altLang="en-US" sz="1400" b="1" dirty="0">
                <a:solidFill>
                  <a:schemeClr val="accent2"/>
                </a:solidFill>
              </a:rPr>
              <a:t> and </a:t>
            </a:r>
            <a:r>
              <a:rPr lang="es-ES_tradnl" altLang="en-US" sz="1400" b="1" dirty="0" err="1">
                <a:solidFill>
                  <a:schemeClr val="accent2"/>
                </a:solidFill>
              </a:rPr>
              <a:t>Enforcement</a:t>
            </a:r>
            <a:r>
              <a:rPr lang="es-ES_tradnl" altLang="en-US" sz="1400" b="1" dirty="0">
                <a:solidFill>
                  <a:schemeClr val="accent2"/>
                </a:solidFill>
              </a:rPr>
              <a:t> </a:t>
            </a:r>
            <a:r>
              <a:rPr lang="es-ES_tradnl" altLang="en-US" sz="1400" b="1" dirty="0" err="1">
                <a:solidFill>
                  <a:schemeClr val="accent2"/>
                </a:solidFill>
              </a:rPr>
              <a:t>Unit</a:t>
            </a:r>
            <a:r>
              <a:rPr lang="es-ES_tradnl" altLang="en-US" sz="1400" b="1" dirty="0">
                <a:solidFill>
                  <a:schemeClr val="accent2"/>
                </a:solidFill>
              </a:rPr>
              <a:t/>
            </a:r>
            <a:br>
              <a:rPr lang="es-ES_tradnl" altLang="en-US" sz="1400" b="1" dirty="0">
                <a:solidFill>
                  <a:schemeClr val="accent2"/>
                </a:solidFill>
              </a:rPr>
            </a:br>
            <a:endParaRPr lang="en-GB" altLang="en-US" dirty="0" smtClean="0">
              <a:solidFill>
                <a:schemeClr val="accent2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 bwMode="auto">
          <a:xfrm>
            <a:off x="467544" y="1233487"/>
            <a:ext cx="8157344" cy="483235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fr-BE" altLang="en-US" dirty="0" smtClean="0"/>
          </a:p>
          <a:p>
            <a:pPr marL="0" indent="0">
              <a:buFontTx/>
              <a:buNone/>
            </a:pPr>
            <a:endParaRPr lang="pt-PT" altLang="en-US" dirty="0" smtClean="0"/>
          </a:p>
          <a:p>
            <a:pPr marL="0" indent="0">
              <a:buFontTx/>
              <a:buNone/>
            </a:pPr>
            <a:endParaRPr lang="en-GB" altLang="en-US" dirty="0" smtClean="0"/>
          </a:p>
        </p:txBody>
      </p:sp>
      <p:pic>
        <p:nvPicPr>
          <p:cNvPr id="1229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750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radar-virtual-transporte-aereo-660x400"/>
          <p:cNvSpPr>
            <a:spLocks noChangeArrowheads="1"/>
          </p:cNvSpPr>
          <p:nvPr/>
        </p:nvSpPr>
        <p:spPr bwMode="auto">
          <a:xfrm>
            <a:off x="1691680" y="914797"/>
            <a:ext cx="6193170" cy="3018259"/>
          </a:xfrm>
          <a:prstGeom prst="flowChartDocumen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Rectangle 3" descr="EDPS logo"/>
          <p:cNvSpPr>
            <a:spLocks noChangeArrowheads="1"/>
          </p:cNvSpPr>
          <p:nvPr/>
        </p:nvSpPr>
        <p:spPr bwMode="auto">
          <a:xfrm>
            <a:off x="7938" y="0"/>
            <a:ext cx="1287462" cy="10937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rgbClr val="CC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Rectangle 4" descr="EDPS logo"/>
          <p:cNvSpPr>
            <a:spLocks noChangeArrowheads="1"/>
          </p:cNvSpPr>
          <p:nvPr/>
        </p:nvSpPr>
        <p:spPr bwMode="auto">
          <a:xfrm>
            <a:off x="80170" y="100012"/>
            <a:ext cx="1287462" cy="10937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algn="ctr">
                <a:solidFill>
                  <a:srgbClr val="CC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91680" y="4005064"/>
            <a:ext cx="6193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Radar </a:t>
            </a:r>
            <a:r>
              <a:rPr lang="en-GB" b="1" dirty="0" err="1"/>
              <a:t>Watchkeeping</a:t>
            </a:r>
            <a:r>
              <a:rPr lang="en-GB" b="1" dirty="0"/>
              <a:t>: Have you monitored your Communication department’s radar to avoid collisions with the new Regulation?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6984776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3200" b="1" dirty="0" smtClean="0">
                <a:solidFill>
                  <a:schemeClr val="accent6"/>
                </a:solidFill>
              </a:rPr>
              <a:t>7. Information 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notice</a:t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6344" y="1378054"/>
            <a:ext cx="5580112" cy="5075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dirty="0" smtClean="0">
                <a:solidFill>
                  <a:srgbClr val="002060"/>
                </a:solidFill>
              </a:rPr>
              <a:t>SWK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does</a:t>
            </a:r>
            <a:r>
              <a:rPr lang="fr-FR" altLang="en-US" sz="1800" dirty="0" smtClean="0">
                <a:solidFill>
                  <a:srgbClr val="002060"/>
                </a:solidFill>
              </a:rPr>
              <a:t> not have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any</a:t>
            </a:r>
            <a:r>
              <a:rPr lang="fr-FR" altLang="en-US" sz="1800" dirty="0" smtClean="0">
                <a:solidFill>
                  <a:srgbClr val="002060"/>
                </a:solidFill>
              </a:rPr>
              <a:t> contact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details</a:t>
            </a:r>
            <a:r>
              <a:rPr lang="fr-FR" altLang="en-US" sz="1800" dirty="0" smtClean="0">
                <a:solidFill>
                  <a:srgbClr val="002060"/>
                </a:solidFill>
              </a:rPr>
              <a:t> of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persons</a:t>
            </a:r>
            <a:r>
              <a:rPr lang="fr-FR" altLang="en-US" sz="18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dirty="0" smtClean="0">
                <a:solidFill>
                  <a:srgbClr val="002060"/>
                </a:solidFill>
              </a:rPr>
              <a:t>Information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was</a:t>
            </a:r>
            <a:r>
              <a:rPr lang="fr-FR" altLang="en-US" sz="1800" dirty="0" smtClean="0">
                <a:solidFill>
                  <a:srgbClr val="002060"/>
                </a:solidFill>
              </a:rPr>
              <a:t> not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provided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from</a:t>
            </a:r>
            <a:r>
              <a:rPr lang="fr-FR" altLang="en-US" sz="1800" dirty="0" smtClean="0">
                <a:solidFill>
                  <a:srgbClr val="002060"/>
                </a:solidFill>
              </a:rPr>
              <a:t>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persons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directly</a:t>
            </a:r>
            <a:r>
              <a:rPr lang="fr-FR" altLang="en-US" sz="1800" dirty="0" smtClean="0">
                <a:solidFill>
                  <a:srgbClr val="002060"/>
                </a:solidFill>
              </a:rPr>
              <a:t> to the SWK and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it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prove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>
                <a:solidFill>
                  <a:srgbClr val="002060"/>
                </a:solidFill>
              </a:rPr>
              <a:t>impossible or </a:t>
            </a:r>
            <a:r>
              <a:rPr lang="fr-FR" altLang="en-US" sz="1800" dirty="0" err="1">
                <a:solidFill>
                  <a:srgbClr val="002060"/>
                </a:solidFill>
              </a:rPr>
              <a:t>would</a:t>
            </a:r>
            <a:r>
              <a:rPr lang="fr-FR" altLang="en-US" sz="1800" dirty="0">
                <a:solidFill>
                  <a:srgbClr val="002060"/>
                </a:solidFill>
              </a:rPr>
              <a:t> </a:t>
            </a:r>
            <a:r>
              <a:rPr lang="fr-FR" altLang="en-US" sz="1800" dirty="0" err="1">
                <a:solidFill>
                  <a:srgbClr val="002060"/>
                </a:solidFill>
              </a:rPr>
              <a:t>involve</a:t>
            </a:r>
            <a:r>
              <a:rPr lang="fr-FR" altLang="en-US" sz="1800" dirty="0">
                <a:solidFill>
                  <a:srgbClr val="002060"/>
                </a:solidFill>
              </a:rPr>
              <a:t> a </a:t>
            </a:r>
            <a:r>
              <a:rPr lang="fr-FR" altLang="en-US" sz="1800" dirty="0" err="1">
                <a:solidFill>
                  <a:srgbClr val="002060"/>
                </a:solidFill>
              </a:rPr>
              <a:t>disproportionate</a:t>
            </a:r>
            <a:r>
              <a:rPr lang="fr-FR" altLang="en-US" sz="1800" dirty="0">
                <a:solidFill>
                  <a:srgbClr val="002060"/>
                </a:solidFill>
              </a:rPr>
              <a:t> effort for </a:t>
            </a:r>
            <a:r>
              <a:rPr lang="fr-FR" altLang="en-US" sz="1800" dirty="0" smtClean="0">
                <a:solidFill>
                  <a:srgbClr val="002060"/>
                </a:solidFill>
              </a:rPr>
              <a:t>SWK to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inform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them</a:t>
            </a:r>
            <a:r>
              <a:rPr lang="fr-FR" altLang="en-US" sz="1800" dirty="0" smtClean="0">
                <a:solidFill>
                  <a:srgbClr val="002060"/>
                </a:solidFill>
              </a:rPr>
              <a:t> (Art.16(5)(b) of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18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1800" b="1" dirty="0" smtClean="0">
                <a:solidFill>
                  <a:srgbClr val="00B050"/>
                </a:solidFill>
              </a:rPr>
              <a:t>SWK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is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not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obliged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to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acquire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additional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information </a:t>
            </a:r>
            <a:r>
              <a:rPr lang="fr-FR" altLang="en-US" sz="1800" dirty="0" smtClean="0">
                <a:solidFill>
                  <a:srgbClr val="002060"/>
                </a:solidFill>
              </a:rPr>
              <a:t>in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order</a:t>
            </a:r>
            <a:r>
              <a:rPr lang="fr-FR" altLang="en-US" sz="1800" dirty="0" smtClean="0">
                <a:solidFill>
                  <a:srgbClr val="002060"/>
                </a:solidFill>
              </a:rPr>
              <a:t> to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identify</a:t>
            </a:r>
            <a:r>
              <a:rPr lang="fr-FR" altLang="en-US" sz="1800" dirty="0" smtClean="0">
                <a:solidFill>
                  <a:srgbClr val="002060"/>
                </a:solidFill>
              </a:rPr>
              <a:t> the data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subject</a:t>
            </a:r>
            <a:r>
              <a:rPr lang="fr-FR" altLang="en-US" sz="1800" dirty="0" smtClean="0">
                <a:solidFill>
                  <a:srgbClr val="002060"/>
                </a:solidFill>
              </a:rPr>
              <a:t> for the sole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1800" dirty="0" smtClean="0">
                <a:solidFill>
                  <a:srgbClr val="002060"/>
                </a:solidFill>
              </a:rPr>
              <a:t> of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complying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with</a:t>
            </a:r>
            <a:r>
              <a:rPr lang="fr-FR" altLang="en-US" sz="1800" dirty="0" smtClean="0">
                <a:solidFill>
                  <a:srgbClr val="002060"/>
                </a:solidFill>
              </a:rPr>
              <a:t> the Reg (Art.12 of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1800" dirty="0" smtClean="0">
                <a:solidFill>
                  <a:srgbClr val="002060"/>
                </a:solidFill>
              </a:rPr>
              <a:t>);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it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be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disproportionate</a:t>
            </a:r>
            <a:r>
              <a:rPr lang="fr-FR" altLang="en-US" sz="1800" dirty="0" smtClean="0">
                <a:solidFill>
                  <a:srgbClr val="002060"/>
                </a:solidFill>
              </a:rPr>
              <a:t> and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prejudice</a:t>
            </a:r>
            <a:r>
              <a:rPr lang="fr-FR" altLang="en-US" sz="1800" dirty="0" smtClean="0">
                <a:solidFill>
                  <a:srgbClr val="002060"/>
                </a:solidFill>
              </a:rPr>
              <a:t>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principle</a:t>
            </a:r>
            <a:r>
              <a:rPr lang="fr-FR" altLang="en-US" sz="1800" dirty="0" smtClean="0">
                <a:solidFill>
                  <a:srgbClr val="002060"/>
                </a:solidFill>
              </a:rPr>
              <a:t> of data minimisation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1800" dirty="0" err="1" smtClean="0">
                <a:solidFill>
                  <a:srgbClr val="002060"/>
                </a:solidFill>
              </a:rPr>
              <a:t>However</a:t>
            </a:r>
            <a:r>
              <a:rPr lang="fr-FR" altLang="en-US" sz="1800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1800" dirty="0" smtClean="0">
                <a:solidFill>
                  <a:srgbClr val="002060"/>
                </a:solidFill>
              </a:rPr>
              <a:t>SWK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1800" dirty="0">
                <a:solidFill>
                  <a:srgbClr val="002060"/>
                </a:solidFill>
              </a:rPr>
              <a:t> </a:t>
            </a: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1800" dirty="0" smtClean="0">
                <a:solidFill>
                  <a:srgbClr val="002060"/>
                </a:solidFill>
              </a:rPr>
              <a:t>-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prepare</a:t>
            </a:r>
            <a:r>
              <a:rPr lang="fr-FR" altLang="en-US" sz="1800" dirty="0" smtClean="0">
                <a:solidFill>
                  <a:srgbClr val="002060"/>
                </a:solidFill>
              </a:rPr>
              <a:t> an information notice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referring</a:t>
            </a:r>
            <a:r>
              <a:rPr lang="fr-FR" altLang="en-US" sz="1800" dirty="0" smtClean="0">
                <a:solidFill>
                  <a:srgbClr val="002060"/>
                </a:solidFill>
              </a:rPr>
              <a:t> in an intelligible,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clear</a:t>
            </a:r>
            <a:r>
              <a:rPr lang="fr-FR" altLang="en-US" sz="1800" dirty="0" smtClean="0">
                <a:solidFill>
                  <a:srgbClr val="002060"/>
                </a:solidFill>
              </a:rPr>
              <a:t> and plain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language</a:t>
            </a:r>
            <a:r>
              <a:rPr lang="fr-FR" altLang="en-US" sz="1800" dirty="0" smtClean="0">
                <a:solidFill>
                  <a:srgbClr val="002060"/>
                </a:solidFill>
              </a:rPr>
              <a:t> to all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elements</a:t>
            </a:r>
            <a:r>
              <a:rPr lang="fr-FR" altLang="en-US" sz="1800" dirty="0" smtClean="0">
                <a:solidFill>
                  <a:srgbClr val="002060"/>
                </a:solidFill>
              </a:rPr>
              <a:t> of Art.16  and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1800" dirty="0" smtClean="0">
                <a:solidFill>
                  <a:srgbClr val="002060"/>
                </a:solidFill>
              </a:rPr>
              <a:t>-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publish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it</a:t>
            </a:r>
            <a:r>
              <a:rPr lang="fr-FR" altLang="en-US" sz="1800" dirty="0" smtClean="0">
                <a:solidFill>
                  <a:srgbClr val="002060"/>
                </a:solidFill>
              </a:rPr>
              <a:t> on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its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website</a:t>
            </a:r>
            <a:r>
              <a:rPr lang="fr-FR" altLang="en-US" sz="1800" dirty="0" smtClean="0">
                <a:solidFill>
                  <a:srgbClr val="002060"/>
                </a:solidFill>
              </a:rPr>
              <a:t> in an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easily</a:t>
            </a:r>
            <a:r>
              <a:rPr lang="fr-FR" altLang="en-US" sz="1800" dirty="0" smtClean="0">
                <a:solidFill>
                  <a:srgbClr val="002060"/>
                </a:solidFill>
              </a:rPr>
              <a:t> accessible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form</a:t>
            </a: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10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8" y="2348880"/>
            <a:ext cx="1975104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3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7200800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3200" b="1" dirty="0" smtClean="0">
                <a:solidFill>
                  <a:schemeClr val="accent6"/>
                </a:solidFill>
              </a:rPr>
              <a:t>8.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Personal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data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breach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 notification</a:t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78054"/>
            <a:ext cx="7848872" cy="5075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dirty="0" smtClean="0">
                <a:solidFill>
                  <a:srgbClr val="002060"/>
                </a:solidFill>
              </a:rPr>
              <a:t>SWK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ensure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B050"/>
                </a:solidFill>
              </a:rPr>
              <a:t>there</a:t>
            </a:r>
            <a:r>
              <a:rPr lang="fr-FR" altLang="en-US" sz="1800" dirty="0">
                <a:solidFill>
                  <a:srgbClr val="00B05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B050"/>
                </a:solidFill>
              </a:rPr>
              <a:t>is</a:t>
            </a:r>
            <a:r>
              <a:rPr lang="fr-FR" altLang="en-US" sz="1800" dirty="0" smtClean="0">
                <a:solidFill>
                  <a:srgbClr val="00B050"/>
                </a:solidFill>
              </a:rPr>
              <a:t> a clause </a:t>
            </a:r>
            <a:r>
              <a:rPr lang="fr-FR" altLang="en-US" sz="1800" dirty="0">
                <a:solidFill>
                  <a:srgbClr val="002060"/>
                </a:solidFill>
              </a:rPr>
              <a:t>i</a:t>
            </a:r>
            <a:r>
              <a:rPr lang="fr-FR" altLang="en-US" sz="1800" dirty="0" smtClean="0">
                <a:solidFill>
                  <a:srgbClr val="002060"/>
                </a:solidFill>
              </a:rPr>
              <a:t>n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contract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1800" dirty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ExC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accountable</a:t>
            </a:r>
            <a:r>
              <a:rPr lang="fr-FR" altLang="en-US" sz="1800" dirty="0" smtClean="0">
                <a:solidFill>
                  <a:srgbClr val="002060"/>
                </a:solidFill>
              </a:rPr>
              <a:t> to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inform</a:t>
            </a:r>
            <a:r>
              <a:rPr lang="fr-FR" altLang="en-US" sz="1800" dirty="0" smtClean="0">
                <a:solidFill>
                  <a:srgbClr val="002060"/>
                </a:solidFill>
              </a:rPr>
              <a:t> SWK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without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undue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delay</a:t>
            </a: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b="1" dirty="0" err="1" smtClean="0">
                <a:solidFill>
                  <a:srgbClr val="00B050"/>
                </a:solidFill>
              </a:rPr>
              <a:t>Both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SWK and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ExC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should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adopt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data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breach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detection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and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reporting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procedures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(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including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mitigating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potential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data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breach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risks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b="1" dirty="0" smtClean="0">
                <a:solidFill>
                  <a:srgbClr val="00B050"/>
                </a:solidFill>
              </a:rPr>
              <a:t>Check the impact of the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breach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with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the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ExC</a:t>
            </a:r>
            <a:endParaRPr lang="fr-FR" altLang="en-US" sz="1800" b="1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b="1" dirty="0" err="1" smtClean="0">
                <a:solidFill>
                  <a:srgbClr val="00B050"/>
                </a:solidFill>
              </a:rPr>
              <a:t>Assess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if the EDPS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should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be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notified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as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well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as the data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subjects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,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according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to the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Regulation</a:t>
            </a:r>
            <a:endParaRPr lang="fr-FR" altLang="en-US" sz="1800" b="1" dirty="0" smtClean="0">
              <a:solidFill>
                <a:srgbClr val="00B05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dirty="0" smtClean="0">
                <a:solidFill>
                  <a:srgbClr val="002060"/>
                </a:solidFill>
              </a:rPr>
              <a:t>If the EDPS has to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be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informed</a:t>
            </a:r>
            <a:r>
              <a:rPr lang="fr-FR" altLang="en-US" sz="1800" dirty="0" smtClean="0">
                <a:solidFill>
                  <a:srgbClr val="002060"/>
                </a:solidFill>
              </a:rPr>
              <a:t>, SWK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smtClean="0">
                <a:solidFill>
                  <a:srgbClr val="002060"/>
                </a:solidFill>
              </a:rPr>
              <a:t>do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it</a:t>
            </a:r>
            <a:r>
              <a:rPr lang="fr-FR" altLang="en-US" sz="1800" dirty="0" smtClean="0">
                <a:solidFill>
                  <a:srgbClr val="002060"/>
                </a:solidFill>
              </a:rPr>
              <a:t> no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later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than</a:t>
            </a:r>
            <a:r>
              <a:rPr lang="fr-FR" altLang="en-US" sz="1800" dirty="0" smtClean="0">
                <a:solidFill>
                  <a:srgbClr val="002060"/>
                </a:solidFill>
              </a:rPr>
              <a:t> 72h. Notification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contain</a:t>
            </a:r>
            <a:r>
              <a:rPr lang="fr-FR" altLang="en-US" sz="1800" dirty="0" smtClean="0">
                <a:solidFill>
                  <a:srgbClr val="002060"/>
                </a:solidFill>
              </a:rPr>
              <a:t>:</a:t>
            </a: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1800" dirty="0" smtClean="0">
                <a:solidFill>
                  <a:srgbClr val="002060"/>
                </a:solidFill>
              </a:rPr>
              <a:t>nature of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breach</a:t>
            </a:r>
            <a:r>
              <a:rPr lang="fr-FR" altLang="en-US" sz="1800" dirty="0" smtClean="0">
                <a:solidFill>
                  <a:srgbClr val="002060"/>
                </a:solidFill>
              </a:rPr>
              <a:t>,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1800" dirty="0" err="1" smtClean="0">
                <a:solidFill>
                  <a:srgbClr val="002060"/>
                </a:solidFill>
              </a:rPr>
              <a:t>name</a:t>
            </a:r>
            <a:r>
              <a:rPr lang="fr-FR" altLang="en-US" sz="1800" dirty="0" smtClean="0">
                <a:solidFill>
                  <a:srgbClr val="002060"/>
                </a:solidFill>
              </a:rPr>
              <a:t> and contact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details</a:t>
            </a:r>
            <a:r>
              <a:rPr lang="fr-FR" altLang="en-US" sz="1800" dirty="0" smtClean="0">
                <a:solidFill>
                  <a:srgbClr val="002060"/>
                </a:solidFill>
              </a:rPr>
              <a:t> of the DPO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1800" dirty="0" err="1" smtClean="0">
                <a:solidFill>
                  <a:srgbClr val="002060"/>
                </a:solidFill>
              </a:rPr>
              <a:t>likely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consequences</a:t>
            </a:r>
            <a:r>
              <a:rPr lang="fr-FR" altLang="en-US" sz="1800" dirty="0" smtClean="0">
                <a:solidFill>
                  <a:srgbClr val="002060"/>
                </a:solidFill>
              </a:rPr>
              <a:t> of the data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breach</a:t>
            </a: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1800" dirty="0" err="1" smtClean="0">
                <a:solidFill>
                  <a:srgbClr val="002060"/>
                </a:solidFill>
              </a:rPr>
              <a:t>mitigating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measures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taken</a:t>
            </a:r>
            <a:r>
              <a:rPr lang="fr-FR" altLang="en-US" sz="1800" dirty="0" smtClean="0">
                <a:solidFill>
                  <a:srgbClr val="002060"/>
                </a:solidFill>
              </a:rPr>
              <a:t> by SWK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fr-FR" altLang="en-US" sz="18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11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62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7" y="1767488"/>
            <a:ext cx="6214229" cy="3821751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7200800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3200" b="1" dirty="0" smtClean="0">
                <a:solidFill>
                  <a:schemeClr val="accent6"/>
                </a:solidFill>
              </a:rPr>
              <a:t>8.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Personal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data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breach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 notification</a:t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67489"/>
            <a:ext cx="4248472" cy="382175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  <a:buFontTx/>
              <a:buChar char="-"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1800" dirty="0" err="1" smtClean="0">
                <a:solidFill>
                  <a:srgbClr val="002060"/>
                </a:solidFill>
              </a:rPr>
              <a:t>Inform</a:t>
            </a:r>
            <a:r>
              <a:rPr lang="fr-FR" altLang="en-US" sz="1800" dirty="0" smtClean="0">
                <a:solidFill>
                  <a:srgbClr val="002060"/>
                </a:solidFill>
              </a:rPr>
              <a:t> data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subjects</a:t>
            </a:r>
            <a:r>
              <a:rPr lang="fr-FR" altLang="en-US" sz="1800" dirty="0" smtClean="0">
                <a:solidFill>
                  <a:srgbClr val="002060"/>
                </a:solidFill>
              </a:rPr>
              <a:t>?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1800" dirty="0" smtClean="0">
                <a:solidFill>
                  <a:srgbClr val="002060"/>
                </a:solidFill>
              </a:rPr>
              <a:t>« It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would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involve</a:t>
            </a:r>
            <a:r>
              <a:rPr lang="fr-FR" altLang="en-US" sz="1800" dirty="0" smtClean="0">
                <a:solidFill>
                  <a:srgbClr val="002060"/>
                </a:solidFill>
              </a:rPr>
              <a:t>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disproportionate</a:t>
            </a:r>
            <a:r>
              <a:rPr lang="fr-FR" altLang="en-US" sz="1800" dirty="0" smtClean="0">
                <a:solidFill>
                  <a:srgbClr val="002060"/>
                </a:solidFill>
              </a:rPr>
              <a:t> effort » (Art.38(3(c) of the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18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1800" b="1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1800" b="1" dirty="0" smtClean="0">
                <a:solidFill>
                  <a:srgbClr val="00B050"/>
                </a:solidFill>
              </a:rPr>
              <a:t>public communication or </a:t>
            </a:r>
            <a:r>
              <a:rPr lang="fr-FR" altLang="en-US" sz="1800" b="1" dirty="0" err="1">
                <a:solidFill>
                  <a:srgbClr val="00B050"/>
                </a:solidFill>
              </a:rPr>
              <a:t>similar</a:t>
            </a:r>
            <a:r>
              <a:rPr lang="fr-FR" altLang="en-US" sz="1800" b="1" dirty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>
                <a:solidFill>
                  <a:srgbClr val="00B050"/>
                </a:solidFill>
              </a:rPr>
              <a:t>measure</a:t>
            </a:r>
            <a:r>
              <a:rPr lang="fr-FR" altLang="en-US" sz="1800" b="1" dirty="0">
                <a:solidFill>
                  <a:srgbClr val="00B050"/>
                </a:solidFill>
              </a:rPr>
              <a:t> to </a:t>
            </a:r>
            <a:r>
              <a:rPr lang="fr-FR" altLang="en-US" sz="1800" b="1" dirty="0" err="1">
                <a:solidFill>
                  <a:srgbClr val="00B050"/>
                </a:solidFill>
              </a:rPr>
              <a:t>inform</a:t>
            </a:r>
            <a:r>
              <a:rPr lang="fr-FR" altLang="en-US" sz="1800" b="1" dirty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>
                <a:solidFill>
                  <a:srgbClr val="00B050"/>
                </a:solidFill>
              </a:rPr>
              <a:t>them</a:t>
            </a:r>
            <a:r>
              <a:rPr lang="fr-FR" altLang="en-US" sz="1800" b="1" dirty="0">
                <a:solidFill>
                  <a:srgbClr val="00B050"/>
                </a:solidFill>
              </a:rPr>
              <a:t> in an </a:t>
            </a:r>
            <a:r>
              <a:rPr lang="fr-FR" altLang="en-US" sz="1800" b="1" dirty="0" err="1">
                <a:solidFill>
                  <a:srgbClr val="00B050"/>
                </a:solidFill>
              </a:rPr>
              <a:t>equally</a:t>
            </a:r>
            <a:r>
              <a:rPr lang="fr-FR" altLang="en-US" sz="1800" b="1" dirty="0">
                <a:solidFill>
                  <a:srgbClr val="00B050"/>
                </a:solidFill>
              </a:rPr>
              <a:t> effective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manner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(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e.g</a:t>
            </a:r>
            <a:r>
              <a:rPr lang="fr-FR" altLang="en-US" sz="1800" b="1" dirty="0">
                <a:solidFill>
                  <a:srgbClr val="00B050"/>
                </a:solidFill>
              </a:rPr>
              <a:t>. note on the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website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18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1800" b="1" dirty="0" err="1" smtClean="0">
                <a:solidFill>
                  <a:srgbClr val="00B050"/>
                </a:solidFill>
              </a:rPr>
              <a:t>there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is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no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mandatory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template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to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inform</a:t>
            </a:r>
            <a:r>
              <a:rPr lang="fr-FR" altLang="en-US" sz="1800" b="1" dirty="0" smtClean="0">
                <a:solidFill>
                  <a:srgbClr val="00B050"/>
                </a:solidFill>
              </a:rPr>
              <a:t> the data </a:t>
            </a:r>
            <a:r>
              <a:rPr lang="fr-FR" altLang="en-US" sz="1800" b="1" dirty="0" err="1" smtClean="0">
                <a:solidFill>
                  <a:srgbClr val="00B050"/>
                </a:solidFill>
              </a:rPr>
              <a:t>subjects</a:t>
            </a:r>
            <a:endParaRPr lang="fr-FR" altLang="en-US" sz="1800" b="1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1800" b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1800" dirty="0" smtClean="0">
                <a:solidFill>
                  <a:srgbClr val="002060"/>
                </a:solidFill>
              </a:rPr>
              <a:t>Keyword: document </a:t>
            </a:r>
            <a:r>
              <a:rPr lang="fr-FR" altLang="en-US" sz="1800" dirty="0" err="1" smtClean="0">
                <a:solidFill>
                  <a:srgbClr val="002060"/>
                </a:solidFill>
              </a:rPr>
              <a:t>everything</a:t>
            </a:r>
            <a:r>
              <a:rPr lang="fr-FR" altLang="en-US" sz="1800" dirty="0" smtClean="0">
                <a:solidFill>
                  <a:srgbClr val="002060"/>
                </a:solidFill>
              </a:rPr>
              <a:t>!!!</a:t>
            </a: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18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18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12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62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60" y="317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735" y="194577"/>
            <a:ext cx="705802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4" descr="menu_icon_twitter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" y="5612606"/>
            <a:ext cx="54768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92350" y="5640388"/>
            <a:ext cx="27559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67175" y="4938713"/>
            <a:ext cx="4572000" cy="13477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2400" b="1" kern="0" dirty="0">
                <a:solidFill>
                  <a:srgbClr val="333399"/>
                </a:solidFill>
                <a:latin typeface="Arial"/>
                <a:ea typeface="ＭＳ Ｐゴシック" pitchFamily="-1" charset="-128"/>
                <a:cs typeface="Arial" charset="0"/>
              </a:rPr>
              <a:t>     For more information:</a:t>
            </a: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2400" b="1" kern="0" dirty="0">
                <a:solidFill>
                  <a:srgbClr val="333399"/>
                </a:solidFill>
                <a:latin typeface="Arial"/>
                <a:ea typeface="ＭＳ Ｐゴシック" pitchFamily="-1" charset="-128"/>
                <a:cs typeface="Arial" charset="0"/>
                <a:hlinkClick r:id="rId7"/>
              </a:rPr>
              <a:t>www.edps.europa.eu</a:t>
            </a:r>
            <a:endParaRPr lang="fr-FR" sz="2400" b="1" kern="0" dirty="0">
              <a:solidFill>
                <a:srgbClr val="333399"/>
              </a:solidFill>
              <a:latin typeface="Arial"/>
              <a:ea typeface="ＭＳ Ｐゴシック" pitchFamily="-1" charset="-128"/>
              <a:cs typeface="Arial" charset="0"/>
            </a:endParaRPr>
          </a:p>
          <a:p>
            <a:pPr marL="1143000" lvl="2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fr-FR" sz="2400" b="1" kern="0" dirty="0">
                <a:solidFill>
                  <a:srgbClr val="333399"/>
                </a:solidFill>
                <a:latin typeface="Arial"/>
                <a:ea typeface="ＭＳ Ｐゴシック" pitchFamily="-1" charset="-128"/>
                <a:cs typeface="Arial" charset="0"/>
                <a:hlinkClick r:id="rId8"/>
              </a:rPr>
              <a:t>edps@edps.europa.eu</a:t>
            </a:r>
            <a:endParaRPr lang="fr-FR" sz="2400" b="1" kern="0" dirty="0">
              <a:solidFill>
                <a:srgbClr val="333399"/>
              </a:solidFill>
              <a:latin typeface="Arial"/>
              <a:ea typeface="ＭＳ Ｐゴシック" pitchFamily="-1" charset="-128"/>
              <a:cs typeface="Arial" charset="0"/>
            </a:endParaRPr>
          </a:p>
        </p:txBody>
      </p:sp>
      <p:pic>
        <p:nvPicPr>
          <p:cNvPr id="69639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750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0" name="TextBox 1"/>
          <p:cNvSpPr txBox="1">
            <a:spLocks noChangeArrowheads="1"/>
          </p:cNvSpPr>
          <p:nvPr/>
        </p:nvSpPr>
        <p:spPr bwMode="auto">
          <a:xfrm>
            <a:off x="5385124" y="2897874"/>
            <a:ext cx="23050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6600" dirty="0">
                <a:solidFill>
                  <a:schemeClr val="accent2"/>
                </a:solidFill>
              </a:rPr>
              <a:t>Q? A!</a:t>
            </a:r>
          </a:p>
        </p:txBody>
      </p:sp>
      <p:sp>
        <p:nvSpPr>
          <p:cNvPr id="69641" name="Rectangle 1"/>
          <p:cNvSpPr>
            <a:spLocks noChangeArrowheads="1"/>
          </p:cNvSpPr>
          <p:nvPr/>
        </p:nvSpPr>
        <p:spPr bwMode="auto">
          <a:xfrm>
            <a:off x="-396552" y="5023563"/>
            <a:ext cx="6934201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2"/>
            <a:r>
              <a:rPr lang="fr-FR" altLang="en-US" sz="1600" b="1" i="1" dirty="0" err="1" smtClean="0">
                <a:solidFill>
                  <a:srgbClr val="3333CC"/>
                </a:solidFill>
              </a:rPr>
              <a:t>Subscribe</a:t>
            </a:r>
            <a:r>
              <a:rPr lang="fr-FR" altLang="en-US" sz="1600" b="1" i="1" dirty="0" smtClean="0">
                <a:solidFill>
                  <a:srgbClr val="3333CC"/>
                </a:solidFill>
              </a:rPr>
              <a:t> to </a:t>
            </a:r>
            <a:r>
              <a:rPr lang="fr-FR" altLang="en-US" sz="1600" b="1" i="1" dirty="0" err="1" smtClean="0">
                <a:solidFill>
                  <a:srgbClr val="3333CC"/>
                </a:solidFill>
              </a:rPr>
              <a:t>our</a:t>
            </a:r>
            <a:r>
              <a:rPr lang="fr-FR" altLang="en-US" sz="1600" b="1" i="1" dirty="0" smtClean="0">
                <a:solidFill>
                  <a:srgbClr val="3333CC"/>
                </a:solidFill>
              </a:rPr>
              <a:t> </a:t>
            </a:r>
            <a:r>
              <a:rPr lang="fr-FR" altLang="en-US" sz="1600" b="1" i="1" dirty="0" err="1" smtClean="0">
                <a:solidFill>
                  <a:srgbClr val="3333CC"/>
                </a:solidFill>
              </a:rPr>
              <a:t>monthly</a:t>
            </a:r>
            <a:r>
              <a:rPr lang="fr-FR" altLang="en-US" sz="1600" b="1" i="1" dirty="0" smtClean="0">
                <a:solidFill>
                  <a:srgbClr val="3333CC"/>
                </a:solidFill>
              </a:rPr>
              <a:t> newsletter</a:t>
            </a:r>
            <a:r>
              <a:rPr lang="fr-FR" altLang="en-US" sz="1600" b="1" i="1" dirty="0" smtClean="0">
                <a:solidFill>
                  <a:srgbClr val="3333CC"/>
                </a:solidFill>
                <a:hlinkClick r:id="rId10"/>
              </a:rPr>
              <a:t> </a:t>
            </a:r>
            <a:r>
              <a:rPr lang="fr-FR" altLang="en-US" sz="1600" b="1" dirty="0" smtClean="0">
                <a:solidFill>
                  <a:srgbClr val="3333CC"/>
                </a:solidFill>
                <a:hlinkClick r:id="rId10"/>
              </a:rPr>
              <a:t>(click)</a:t>
            </a:r>
            <a:endParaRPr lang="fr-FR" altLang="en-US" sz="1600" b="1" u="sng" dirty="0">
              <a:solidFill>
                <a:srgbClr val="3333C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52" y="1664657"/>
            <a:ext cx="4921065" cy="32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95907"/>
      </p:ext>
    </p:extLst>
  </p:cSld>
  <p:clrMapOvr>
    <a:masterClrMapping/>
  </p:clrMapOvr>
  <p:transition spd="med" advClick="0" advTm="20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373" y="1556792"/>
            <a:ext cx="8234719" cy="4627912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1" y="661321"/>
            <a:ext cx="6984776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800" b="1" dirty="0" smtClean="0">
                <a:solidFill>
                  <a:schemeClr val="accent6"/>
                </a:solidFill>
              </a:rPr>
              <a:t>1. Are 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tweets and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posts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personal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data?</a:t>
            </a:r>
            <a:r>
              <a:rPr lang="fr-FR" altLang="en-US" b="1" dirty="0" smtClean="0">
                <a:solidFill>
                  <a:schemeClr val="accent6"/>
                </a:solidFill>
              </a:rPr>
              <a:t/>
            </a:r>
            <a:br>
              <a:rPr lang="fr-FR" altLang="en-US" b="1" dirty="0" smtClean="0">
                <a:solidFill>
                  <a:schemeClr val="accent6"/>
                </a:solidFill>
              </a:rPr>
            </a:br>
            <a:endParaRPr lang="en-GB" alt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7" y="1556792"/>
            <a:ext cx="5474183" cy="46279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Identity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smtClean="0">
                <a:solidFill>
                  <a:srgbClr val="002060"/>
                </a:solidFill>
              </a:rPr>
              <a:t>of </a:t>
            </a:r>
            <a:r>
              <a:rPr lang="fr-FR" altLang="en-US" sz="2000" dirty="0" smtClean="0">
                <a:solidFill>
                  <a:srgbClr val="002060"/>
                </a:solidFill>
              </a:rPr>
              <a:t>non-public </a:t>
            </a:r>
            <a:r>
              <a:rPr lang="fr-FR" altLang="en-US" sz="2000" dirty="0" smtClean="0">
                <a:solidFill>
                  <a:srgbClr val="002060"/>
                </a:solidFill>
              </a:rPr>
              <a:t>figures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can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be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indirectly</a:t>
            </a:r>
            <a:r>
              <a:rPr lang="fr-FR" altLang="en-US" sz="2000" dirty="0" smtClean="0">
                <a:solidFill>
                  <a:srgbClr val="002060"/>
                </a:solidFill>
              </a:rPr>
              <a:t> identifiable by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their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quotes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likes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posts</a:t>
            </a:r>
            <a:r>
              <a:rPr lang="fr-FR" altLang="en-US" sz="2000" dirty="0" smtClean="0">
                <a:solidFill>
                  <a:srgbClr val="002060"/>
                </a:solidFill>
              </a:rPr>
              <a:t>, or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native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language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All information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monitored</a:t>
            </a:r>
            <a:r>
              <a:rPr lang="fr-FR" altLang="en-US" sz="2000" dirty="0" smtClean="0">
                <a:solidFill>
                  <a:srgbClr val="002060"/>
                </a:solidFill>
              </a:rPr>
              <a:t> by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external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contractor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analysed</a:t>
            </a:r>
            <a:r>
              <a:rPr lang="fr-FR" altLang="en-US" sz="2000" dirty="0" smtClean="0">
                <a:solidFill>
                  <a:srgbClr val="002060"/>
                </a:solidFill>
              </a:rPr>
              <a:t> by the « 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Sailing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with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Kalypso</a:t>
            </a:r>
            <a:r>
              <a:rPr lang="fr-FR" altLang="en-US" sz="2000" dirty="0" smtClean="0">
                <a:solidFill>
                  <a:srgbClr val="002060"/>
                </a:solidFill>
              </a:rPr>
              <a:t> »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is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personal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data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b="1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b="1" dirty="0" smtClean="0">
                <a:solidFill>
                  <a:srgbClr val="00B050"/>
                </a:solidFill>
              </a:rPr>
              <a:t>Anonymous data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should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be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interpreted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B050"/>
                </a:solidFill>
              </a:rPr>
              <a:t>strictly</a:t>
            </a:r>
            <a:r>
              <a:rPr lang="fr-FR" altLang="en-US" sz="2000" b="1" dirty="0" smtClean="0">
                <a:solidFill>
                  <a:srgbClr val="00B050"/>
                </a:solidFill>
              </a:rPr>
              <a:t>!</a:t>
            </a:r>
            <a:endParaRPr lang="fr-FR" altLang="en-US" sz="2000" b="1" dirty="0" smtClean="0">
              <a:solidFill>
                <a:srgbClr val="00B05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SWK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merely</a:t>
            </a:r>
            <a:r>
              <a:rPr lang="fr-FR" altLang="en-US" sz="2000" dirty="0" smtClean="0">
                <a:solidFill>
                  <a:srgbClr val="002060"/>
                </a:solidFill>
              </a:rPr>
              <a:t> outsourcing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still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controller</a:t>
            </a: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2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69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532" y="1484785"/>
            <a:ext cx="8320924" cy="4680520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661321"/>
            <a:ext cx="7344815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800" b="1" dirty="0" smtClean="0">
                <a:solidFill>
                  <a:schemeClr val="accent6"/>
                </a:solidFill>
              </a:rPr>
              <a:t>2. Do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you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need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a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legal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basis to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proceed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?</a:t>
            </a:r>
            <a:r>
              <a:rPr lang="fr-FR" altLang="en-US" b="1" dirty="0" smtClean="0">
                <a:solidFill>
                  <a:schemeClr val="accent6"/>
                </a:solidFill>
              </a:rPr>
              <a:t/>
            </a:r>
            <a:br>
              <a:rPr lang="fr-FR" altLang="en-US" b="1" dirty="0" smtClean="0">
                <a:solidFill>
                  <a:schemeClr val="accent6"/>
                </a:solidFill>
              </a:rPr>
            </a:br>
            <a:endParaRPr lang="en-GB" altLang="en-US" b="1" dirty="0" smtClean="0">
              <a:solidFill>
                <a:schemeClr val="accent6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3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484784"/>
            <a:ext cx="4320480" cy="46805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b="1" u="sng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u="sng" dirty="0" err="1" smtClean="0">
                <a:solidFill>
                  <a:srgbClr val="002060"/>
                </a:solidFill>
              </a:rPr>
              <a:t>Privacy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by design (</a:t>
            </a:r>
            <a:r>
              <a:rPr lang="fr-FR" altLang="en-US" sz="2000" b="1" u="sng" dirty="0" err="1" smtClean="0">
                <a:solidFill>
                  <a:srgbClr val="002060"/>
                </a:solidFill>
              </a:rPr>
              <a:t>lawfulness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b="1" u="sng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smtClean="0">
                <a:solidFill>
                  <a:srgbClr val="002060"/>
                </a:solidFill>
              </a:rPr>
              <a:t>Communications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Department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might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justify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r>
              <a:rPr lang="fr-FR" altLang="en-US" sz="2000" dirty="0" smtClean="0">
                <a:solidFill>
                  <a:srgbClr val="002060"/>
                </a:solidFill>
              </a:rPr>
              <a:t> on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its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function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internal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rules</a:t>
            </a:r>
            <a:r>
              <a:rPr lang="fr-FR" altLang="en-US" sz="2000" dirty="0" smtClean="0">
                <a:solidFill>
                  <a:srgbClr val="002060"/>
                </a:solidFill>
              </a:rPr>
              <a:t> as part of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its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daily</a:t>
            </a:r>
            <a:r>
              <a:rPr lang="fr-FR" altLang="en-US" sz="2000" dirty="0" smtClean="0">
                <a:solidFill>
                  <a:srgbClr val="002060"/>
                </a:solidFill>
              </a:rPr>
              <a:t> monitoring of communication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tasks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b="1" dirty="0">
                <a:solidFill>
                  <a:srgbClr val="00B050"/>
                </a:solidFill>
              </a:rPr>
              <a:t>but </a:t>
            </a:r>
            <a:r>
              <a:rPr lang="fr-FR" altLang="en-US" sz="2000" b="1" dirty="0" err="1">
                <a:solidFill>
                  <a:srgbClr val="00B050"/>
                </a:solidFill>
              </a:rPr>
              <a:t>specific</a:t>
            </a:r>
            <a:r>
              <a:rPr lang="fr-FR" altLang="en-US" sz="2000" b="1" dirty="0">
                <a:solidFill>
                  <a:srgbClr val="00B050"/>
                </a:solidFill>
              </a:rPr>
              <a:t> and </a:t>
            </a:r>
            <a:r>
              <a:rPr lang="fr-FR" altLang="en-US" sz="2000" b="1" dirty="0" err="1">
                <a:solidFill>
                  <a:srgbClr val="00B050"/>
                </a:solidFill>
              </a:rPr>
              <a:t>appropriate</a:t>
            </a:r>
            <a:r>
              <a:rPr lang="fr-FR" altLang="en-US" sz="2000" b="1" dirty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>
                <a:solidFill>
                  <a:srgbClr val="00B050"/>
                </a:solidFill>
              </a:rPr>
              <a:t>safeguards</a:t>
            </a:r>
            <a:r>
              <a:rPr lang="fr-FR" altLang="en-US" sz="2000" b="1" dirty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>
                <a:solidFill>
                  <a:srgbClr val="00B050"/>
                </a:solidFill>
              </a:rPr>
              <a:t>should</a:t>
            </a:r>
            <a:r>
              <a:rPr lang="fr-FR" altLang="en-US" sz="2000" b="1" dirty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>
                <a:solidFill>
                  <a:srgbClr val="00B050"/>
                </a:solidFill>
              </a:rPr>
              <a:t>be</a:t>
            </a:r>
            <a:r>
              <a:rPr lang="fr-FR" altLang="en-US" sz="2000" b="1" dirty="0">
                <a:solidFill>
                  <a:srgbClr val="00B050"/>
                </a:solidFill>
              </a:rPr>
              <a:t> </a:t>
            </a:r>
            <a:r>
              <a:rPr lang="fr-FR" altLang="en-US" sz="2000" b="1" dirty="0" err="1">
                <a:solidFill>
                  <a:srgbClr val="00B050"/>
                </a:solidFill>
              </a:rPr>
              <a:t>implemented</a:t>
            </a:r>
            <a:endParaRPr lang="fr-FR" altLang="en-US" sz="2000" b="1" dirty="0">
              <a:solidFill>
                <a:srgbClr val="00B05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b="1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fr-FR" altLang="en-US" sz="2000" dirty="0" smtClean="0">
                <a:solidFill>
                  <a:srgbClr val="002060"/>
                </a:solidFill>
              </a:rPr>
              <a:t>« people have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accepted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already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anyway</a:t>
            </a:r>
            <a:r>
              <a:rPr lang="fr-FR" altLang="en-US" sz="2000" dirty="0" smtClean="0">
                <a:solidFill>
                  <a:srgbClr val="002060"/>
                </a:solidFill>
              </a:rPr>
              <a:t> ... » =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implied</a:t>
            </a:r>
            <a:r>
              <a:rPr lang="fr-FR" altLang="en-US" sz="2000" dirty="0" smtClean="0">
                <a:solidFill>
                  <a:srgbClr val="002060"/>
                </a:solidFill>
              </a:rPr>
              <a:t> consent ???</a:t>
            </a: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Consent: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freely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given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specific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informed</a:t>
            </a:r>
            <a:r>
              <a:rPr lang="fr-FR" altLang="en-US" sz="2000" dirty="0" smtClean="0">
                <a:solidFill>
                  <a:srgbClr val="002060"/>
                </a:solidFill>
              </a:rPr>
              <a:t> indication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agree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their</a:t>
            </a:r>
            <a:r>
              <a:rPr lang="fr-FR" altLang="en-US" sz="2000" dirty="0" smtClean="0">
                <a:solidFill>
                  <a:srgbClr val="002060"/>
                </a:solidFill>
              </a:rPr>
              <a:t> data are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collected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through</a:t>
            </a:r>
            <a:r>
              <a:rPr lang="fr-FR" altLang="en-US" sz="2000" dirty="0" smtClean="0">
                <a:solidFill>
                  <a:srgbClr val="002060"/>
                </a:solidFill>
              </a:rPr>
              <a:t> all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different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steps</a:t>
            </a:r>
            <a:r>
              <a:rPr lang="fr-FR" altLang="en-US" sz="2000" dirty="0" smtClean="0">
                <a:solidFill>
                  <a:srgbClr val="002060"/>
                </a:solidFill>
              </a:rPr>
              <a:t> 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r>
              <a:rPr lang="fr-FR" altLang="en-US" sz="2000" dirty="0" smtClean="0">
                <a:solidFill>
                  <a:srgbClr val="002060"/>
                </a:solidFill>
              </a:rPr>
              <a:t>. 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>
                <a:solidFill>
                  <a:srgbClr val="00B050"/>
                </a:solidFill>
              </a:rPr>
              <a:t>Free consent </a:t>
            </a:r>
            <a:r>
              <a:rPr lang="fr-FR" altLang="en-US" sz="2000" dirty="0" err="1">
                <a:solidFill>
                  <a:srgbClr val="00B050"/>
                </a:solidFill>
              </a:rPr>
              <a:t>is</a:t>
            </a:r>
            <a:r>
              <a:rPr lang="fr-FR" altLang="en-US" sz="2000" dirty="0">
                <a:solidFill>
                  <a:srgbClr val="00B050"/>
                </a:solidFill>
              </a:rPr>
              <a:t> </a:t>
            </a:r>
            <a:r>
              <a:rPr lang="fr-FR" altLang="en-US" sz="2000" dirty="0" err="1">
                <a:solidFill>
                  <a:srgbClr val="00B050"/>
                </a:solidFill>
              </a:rPr>
              <a:t>doubtful</a:t>
            </a:r>
            <a:r>
              <a:rPr lang="fr-FR" altLang="en-US" sz="2000" dirty="0">
                <a:solidFill>
                  <a:srgbClr val="00B050"/>
                </a:solidFill>
              </a:rPr>
              <a:t> in social media services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6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661321"/>
            <a:ext cx="7200799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800" b="1" dirty="0" smtClean="0">
                <a:solidFill>
                  <a:schemeClr val="accent6"/>
                </a:solidFill>
              </a:rPr>
              <a:t>2. Do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you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need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a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legal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 basis to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proceed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?</a:t>
            </a:r>
            <a:r>
              <a:rPr lang="fr-FR" altLang="en-US" b="1" dirty="0" smtClean="0">
                <a:solidFill>
                  <a:schemeClr val="accent6"/>
                </a:solidFill>
              </a:rPr>
              <a:t/>
            </a:r>
            <a:br>
              <a:rPr lang="fr-FR" altLang="en-US" b="1" dirty="0" smtClean="0">
                <a:solidFill>
                  <a:schemeClr val="accent6"/>
                </a:solidFill>
              </a:rPr>
            </a:br>
            <a:endParaRPr lang="en-GB" alt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484784"/>
            <a:ext cx="4320480" cy="46805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b="1" u="sng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u="sng" dirty="0" err="1" smtClean="0">
                <a:solidFill>
                  <a:srgbClr val="002060"/>
                </a:solidFill>
              </a:rPr>
              <a:t>Privacy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by design (</a:t>
            </a:r>
            <a:r>
              <a:rPr lang="fr-FR" altLang="en-US" sz="2000" b="1" u="sng" dirty="0" err="1" smtClean="0">
                <a:solidFill>
                  <a:srgbClr val="002060"/>
                </a:solidFill>
              </a:rPr>
              <a:t>lawfulness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smtClean="0">
                <a:solidFill>
                  <a:srgbClr val="002060"/>
                </a:solidFill>
              </a:rPr>
              <a:t>Have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agreed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« 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Sailing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with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Kalypso</a:t>
            </a:r>
            <a:r>
              <a:rPr lang="fr-FR" altLang="en-US" sz="2000" dirty="0" smtClean="0">
                <a:solidFill>
                  <a:srgbClr val="002060"/>
                </a:solidFill>
              </a:rPr>
              <a:t> » uses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their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personal</a:t>
            </a:r>
            <a:r>
              <a:rPr lang="fr-FR" altLang="en-US" sz="2000" dirty="0" smtClean="0">
                <a:solidFill>
                  <a:srgbClr val="002060"/>
                </a:solidFill>
              </a:rPr>
              <a:t> data?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B050"/>
                </a:solidFill>
              </a:rPr>
              <a:t>Even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smtClean="0">
                <a:solidFill>
                  <a:srgbClr val="00B050"/>
                </a:solidFill>
              </a:rPr>
              <a:t>if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they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agree</a:t>
            </a:r>
            <a:r>
              <a:rPr lang="fr-FR" altLang="en-US" sz="2000" dirty="0" smtClean="0">
                <a:solidFill>
                  <a:srgbClr val="00B05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different</a:t>
            </a:r>
            <a:r>
              <a:rPr lang="fr-FR" altLang="en-US" sz="2000" dirty="0" smtClean="0">
                <a:solidFill>
                  <a:srgbClr val="00B050"/>
                </a:solidFill>
              </a:rPr>
              <a:t> providers/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affiliates</a:t>
            </a:r>
            <a:r>
              <a:rPr lang="fr-FR" altLang="en-US" sz="2000" dirty="0" smtClean="0">
                <a:solidFill>
                  <a:srgbClr val="00B050"/>
                </a:solidFill>
              </a:rPr>
              <a:t>,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this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does</a:t>
            </a:r>
            <a:r>
              <a:rPr lang="fr-FR" altLang="en-US" sz="2000" dirty="0" smtClean="0">
                <a:solidFill>
                  <a:srgbClr val="00B050"/>
                </a:solidFill>
              </a:rPr>
              <a:t> not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mean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that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they</a:t>
            </a:r>
            <a:r>
              <a:rPr lang="fr-FR" altLang="en-US" sz="2000" dirty="0" smtClean="0">
                <a:solidFill>
                  <a:srgbClr val="00B050"/>
                </a:solidFill>
              </a:rPr>
              <a:t> have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agreed</a:t>
            </a:r>
            <a:r>
              <a:rPr lang="fr-FR" altLang="en-US" sz="2000" dirty="0" smtClean="0">
                <a:solidFill>
                  <a:srgbClr val="00B050"/>
                </a:solidFill>
              </a:rPr>
              <a:t> to the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project</a:t>
            </a:r>
            <a:r>
              <a:rPr lang="fr-FR" altLang="en-US" sz="2000" dirty="0">
                <a:solidFill>
                  <a:srgbClr val="00B050"/>
                </a:solidFill>
              </a:rPr>
              <a:t> </a:t>
            </a:r>
            <a:r>
              <a:rPr lang="fr-FR" altLang="en-US" sz="2000" dirty="0" smtClean="0">
                <a:solidFill>
                  <a:srgbClr val="00B050"/>
                </a:solidFill>
              </a:rPr>
              <a:t>of </a:t>
            </a:r>
            <a:r>
              <a:rPr lang="fr-FR" altLang="en-US" sz="2000" dirty="0">
                <a:solidFill>
                  <a:srgbClr val="00B050"/>
                </a:solidFill>
              </a:rPr>
              <a:t>« </a:t>
            </a:r>
            <a:r>
              <a:rPr lang="fr-FR" altLang="en-US" sz="2000" dirty="0" err="1">
                <a:solidFill>
                  <a:srgbClr val="00B050"/>
                </a:solidFill>
              </a:rPr>
              <a:t>Sailing</a:t>
            </a:r>
            <a:r>
              <a:rPr lang="fr-FR" altLang="en-US" sz="2000" dirty="0">
                <a:solidFill>
                  <a:srgbClr val="00B050"/>
                </a:solidFill>
              </a:rPr>
              <a:t> </a:t>
            </a:r>
            <a:r>
              <a:rPr lang="fr-FR" altLang="en-US" sz="2000" dirty="0" err="1">
                <a:solidFill>
                  <a:srgbClr val="00B050"/>
                </a:solidFill>
              </a:rPr>
              <a:t>with</a:t>
            </a:r>
            <a:r>
              <a:rPr lang="fr-FR" altLang="en-US" sz="2000" dirty="0">
                <a:solidFill>
                  <a:srgbClr val="00B050"/>
                </a:solidFill>
              </a:rPr>
              <a:t> </a:t>
            </a:r>
            <a:r>
              <a:rPr lang="fr-FR" altLang="en-US" sz="2000" dirty="0" err="1">
                <a:solidFill>
                  <a:srgbClr val="00B050"/>
                </a:solidFill>
              </a:rPr>
              <a:t>Kalypso</a:t>
            </a:r>
            <a:r>
              <a:rPr lang="fr-FR" altLang="en-US" sz="2000" dirty="0">
                <a:solidFill>
                  <a:srgbClr val="00B050"/>
                </a:solidFill>
              </a:rPr>
              <a:t> » </a:t>
            </a:r>
            <a:endParaRPr lang="fr-FR" altLang="en-US" sz="2000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 smtClean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B050"/>
                </a:solidFill>
              </a:rPr>
              <a:t>Consent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cannot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be</a:t>
            </a:r>
            <a:r>
              <a:rPr lang="fr-FR" altLang="en-US" sz="2000" dirty="0" smtClean="0">
                <a:solidFill>
                  <a:srgbClr val="00B05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used</a:t>
            </a:r>
            <a:r>
              <a:rPr lang="fr-FR" altLang="en-US" sz="2000" dirty="0" smtClean="0">
                <a:solidFill>
                  <a:srgbClr val="00B050"/>
                </a:solidFill>
              </a:rPr>
              <a:t> a </a:t>
            </a:r>
            <a:r>
              <a:rPr lang="fr-FR" altLang="en-US" sz="2000" dirty="0" err="1" smtClean="0">
                <a:solidFill>
                  <a:srgbClr val="00B050"/>
                </a:solidFill>
              </a:rPr>
              <a:t>legal</a:t>
            </a:r>
            <a:r>
              <a:rPr lang="fr-FR" altLang="en-US" sz="2000" dirty="0" smtClean="0">
                <a:solidFill>
                  <a:srgbClr val="00B050"/>
                </a:solidFill>
              </a:rPr>
              <a:t> basis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4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79912" y="1476068"/>
            <a:ext cx="8351912" cy="469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5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61" y="2276872"/>
            <a:ext cx="4430871" cy="3024336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7200800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400" b="1" dirty="0" smtClean="0">
                <a:solidFill>
                  <a:schemeClr val="accent6"/>
                </a:solidFill>
              </a:rPr>
              <a:t>3. «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 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Sailing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with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Kalypso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 » &amp;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External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contractor</a:t>
            </a:r>
            <a:r>
              <a:rPr lang="fr-FR" altLang="en-US" b="1" dirty="0" smtClean="0">
                <a:solidFill>
                  <a:schemeClr val="accent6"/>
                </a:solidFill>
              </a:rPr>
              <a:t/>
            </a:r>
            <a:br>
              <a:rPr lang="fr-FR" altLang="en-US" b="1" dirty="0" smtClean="0">
                <a:solidFill>
                  <a:schemeClr val="accent6"/>
                </a:solidFill>
              </a:rPr>
            </a:br>
            <a:endParaRPr lang="en-GB" alt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2276872"/>
            <a:ext cx="3851920" cy="30243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-FR" altLang="en-US" sz="2000" b="1" u="sng" dirty="0" smtClean="0">
                <a:solidFill>
                  <a:srgbClr val="002060"/>
                </a:solidFill>
              </a:rPr>
              <a:t>Outsourcing </a:t>
            </a:r>
            <a:r>
              <a:rPr lang="fr-FR" altLang="en-US" sz="2000" b="1" u="sng" dirty="0" err="1" smtClean="0">
                <a:solidFill>
                  <a:srgbClr val="002060"/>
                </a:solidFill>
              </a:rPr>
              <a:t>with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u="sng" dirty="0" err="1" smtClean="0">
                <a:solidFill>
                  <a:srgbClr val="002060"/>
                </a:solidFill>
              </a:rPr>
              <a:t>Privacy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 by design </a:t>
            </a:r>
            <a:r>
              <a:rPr lang="fr-FR" altLang="en-US" sz="1600" b="1" u="sng" dirty="0" smtClean="0">
                <a:solidFill>
                  <a:srgbClr val="002060"/>
                </a:solidFill>
              </a:rPr>
              <a:t>(Art.29 of the </a:t>
            </a:r>
            <a:r>
              <a:rPr lang="fr-FR" altLang="en-US" sz="1600" b="1" u="sng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1600" b="1" u="sng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smtClean="0">
                <a:solidFill>
                  <a:srgbClr val="002060"/>
                </a:solidFill>
              </a:rPr>
              <a:t>Gibraltar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company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bound</a:t>
            </a:r>
            <a:r>
              <a:rPr lang="fr-FR" altLang="en-US" sz="2000" dirty="0" smtClean="0">
                <a:solidFill>
                  <a:srgbClr val="002060"/>
                </a:solidFill>
              </a:rPr>
              <a:t> by the </a:t>
            </a:r>
            <a:r>
              <a:rPr lang="fr-FR" altLang="en-US" sz="2000" dirty="0" smtClean="0">
                <a:solidFill>
                  <a:srgbClr val="002060"/>
                </a:solidFill>
              </a:rPr>
              <a:t>GDPR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smtClean="0">
                <a:solidFill>
                  <a:srgbClr val="002060"/>
                </a:solidFill>
              </a:rPr>
              <a:t>In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principle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sufficient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guarantees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implement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appropriate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technical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organisational</a:t>
            </a:r>
            <a:r>
              <a:rPr lang="fr-FR" altLang="en-US" sz="2000" dirty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measures</a:t>
            </a:r>
            <a:r>
              <a:rPr lang="fr-FR" altLang="en-US" sz="2000" dirty="0" smtClean="0">
                <a:solidFill>
                  <a:srgbClr val="002060"/>
                </a:solidFill>
              </a:rPr>
              <a:t> are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required</a:t>
            </a:r>
            <a:r>
              <a:rPr lang="fr-FR" altLang="en-US" sz="2000" dirty="0" smtClean="0">
                <a:solidFill>
                  <a:srgbClr val="002060"/>
                </a:solidFill>
              </a:rPr>
              <a:t>.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5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26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7200800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400" b="1" dirty="0" smtClean="0">
                <a:solidFill>
                  <a:schemeClr val="accent6"/>
                </a:solidFill>
              </a:rPr>
              <a:t>3. «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 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Sailing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with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Kalypso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 » &amp;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External</a:t>
            </a:r>
            <a:r>
              <a:rPr lang="fr-FR" altLang="en-US" sz="24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2400" b="1" dirty="0" err="1" smtClean="0">
                <a:solidFill>
                  <a:schemeClr val="accent6"/>
                </a:solidFill>
              </a:rPr>
              <a:t>contractor</a:t>
            </a:r>
            <a:r>
              <a:rPr lang="fr-FR" altLang="en-US" b="1" dirty="0" smtClean="0">
                <a:solidFill>
                  <a:schemeClr val="accent6"/>
                </a:solidFill>
              </a:rPr>
              <a:t/>
            </a:r>
            <a:br>
              <a:rPr lang="fr-FR" altLang="en-US" b="1" dirty="0" smtClean="0">
                <a:solidFill>
                  <a:schemeClr val="accent6"/>
                </a:solidFill>
              </a:rPr>
            </a:br>
            <a:endParaRPr lang="en-GB" altLang="en-US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1378054"/>
            <a:ext cx="5796136" cy="5075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b="1" u="sng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legal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binding</a:t>
            </a:r>
            <a:r>
              <a:rPr lang="fr-FR" altLang="en-US" sz="2000" dirty="0" smtClean="0">
                <a:solidFill>
                  <a:srgbClr val="002060"/>
                </a:solidFill>
              </a:rPr>
              <a:t> document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2000" dirty="0" smtClean="0">
                <a:solidFill>
                  <a:srgbClr val="002060"/>
                </a:solidFill>
              </a:rPr>
              <a:t>:</a:t>
            </a: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process</a:t>
            </a:r>
            <a:r>
              <a:rPr lang="fr-FR" altLang="en-US" sz="2000" dirty="0" smtClean="0">
                <a:solidFill>
                  <a:srgbClr val="002060"/>
                </a:solidFill>
              </a:rPr>
              <a:t> data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only</a:t>
            </a:r>
            <a:r>
              <a:rPr lang="fr-FR" altLang="en-US" sz="2000" dirty="0" smtClean="0">
                <a:solidFill>
                  <a:srgbClr val="002060"/>
                </a:solidFill>
              </a:rPr>
              <a:t> on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documented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instructions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indicate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clearly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subject-matter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and duration </a:t>
            </a:r>
            <a:r>
              <a:rPr lang="fr-FR" altLang="en-US" sz="2000" dirty="0" smtClean="0">
                <a:solidFill>
                  <a:srgbClr val="002060"/>
                </a:solidFill>
              </a:rPr>
              <a:t>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specify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nature and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smtClean="0">
                <a:solidFill>
                  <a:srgbClr val="002060"/>
                </a:solidFill>
              </a:rPr>
              <a:t>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b="1" dirty="0" smtClean="0">
                <a:solidFill>
                  <a:srgbClr val="002060"/>
                </a:solidFill>
              </a:rPr>
              <a:t>not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transfer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them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other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companies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for marketing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purposes</a:t>
            </a:r>
            <a:endParaRPr lang="fr-FR" alt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b="1" dirty="0" err="1" smtClean="0">
                <a:solidFill>
                  <a:srgbClr val="002060"/>
                </a:solidFill>
              </a:rPr>
              <a:t>sub-contract</a:t>
            </a:r>
            <a:r>
              <a:rPr lang="fr-FR" altLang="en-US" sz="2000" dirty="0" smtClean="0">
                <a:solidFill>
                  <a:srgbClr val="002060"/>
                </a:solidFill>
              </a:rPr>
              <a:t> or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outsource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third</a:t>
            </a:r>
            <a:r>
              <a:rPr lang="fr-FR" altLang="en-US" sz="2000" dirty="0" smtClean="0">
                <a:solidFill>
                  <a:srgbClr val="002060"/>
                </a:solidFill>
              </a:rPr>
              <a:t> party services,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unless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« SWK »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agrees</a:t>
            </a:r>
            <a:endParaRPr lang="fr-FR" alt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implement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retention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period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requested</a:t>
            </a:r>
            <a:r>
              <a:rPr lang="fr-FR" altLang="en-US" sz="2000" dirty="0" smtClean="0">
                <a:solidFill>
                  <a:srgbClr val="002060"/>
                </a:solidFill>
              </a:rPr>
              <a:t> by « SWK »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ensure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those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authorised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</a:t>
            </a:r>
            <a:r>
              <a:rPr lang="fr-FR" altLang="en-US" sz="2000" dirty="0" smtClean="0">
                <a:solidFill>
                  <a:srgbClr val="002060"/>
                </a:solidFill>
              </a:rPr>
              <a:t> data are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bound</a:t>
            </a:r>
            <a:r>
              <a:rPr lang="fr-FR" altLang="en-US" sz="2000" dirty="0" smtClean="0">
                <a:solidFill>
                  <a:srgbClr val="002060"/>
                </a:solidFill>
              </a:rPr>
              <a:t> by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confidentiality</a:t>
            </a:r>
            <a:endParaRPr lang="fr-FR" alt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assist</a:t>
            </a:r>
            <a:r>
              <a:rPr lang="fr-FR" altLang="en-US" sz="2000" dirty="0" smtClean="0">
                <a:solidFill>
                  <a:srgbClr val="002060"/>
                </a:solidFill>
              </a:rPr>
              <a:t> « SWK » to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demonstrate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compliance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with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Regulation</a:t>
            </a:r>
            <a:r>
              <a:rPr lang="fr-FR" altLang="en-US" sz="2000" dirty="0" smtClean="0">
                <a:solidFill>
                  <a:srgbClr val="002060"/>
                </a:solidFill>
              </a:rPr>
              <a:t> (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security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confidentiality</a:t>
            </a:r>
            <a:r>
              <a:rPr lang="fr-FR" altLang="en-US" sz="2000" dirty="0" smtClean="0">
                <a:solidFill>
                  <a:srgbClr val="002060"/>
                </a:solidFill>
              </a:rPr>
              <a:t> obligations, data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breach</a:t>
            </a:r>
            <a:r>
              <a:rPr lang="fr-FR" altLang="en-US" sz="2000" dirty="0" smtClean="0">
                <a:solidFill>
                  <a:srgbClr val="002060"/>
                </a:solidFill>
              </a:rPr>
              <a:t> notifications)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allow</a:t>
            </a:r>
            <a:r>
              <a:rPr lang="fr-FR" altLang="en-US" sz="2000" dirty="0" smtClean="0">
                <a:solidFill>
                  <a:srgbClr val="002060"/>
                </a:solidFill>
              </a:rPr>
              <a:t> « SWK » to carry out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audits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6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441" y="1563770"/>
            <a:ext cx="3037258" cy="481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07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7344816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2800" b="1" dirty="0" smtClean="0">
                <a:solidFill>
                  <a:schemeClr val="accent6"/>
                </a:solidFill>
              </a:rPr>
              <a:t>4. Is 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publication of reports </a:t>
            </a:r>
            <a:r>
              <a:rPr lang="fr-FR" altLang="en-US" sz="2800" b="1" dirty="0" err="1" smtClean="0">
                <a:solidFill>
                  <a:schemeClr val="accent6"/>
                </a:solidFill>
              </a:rPr>
              <a:t>proportionate</a:t>
            </a:r>
            <a:r>
              <a:rPr lang="fr-FR" altLang="en-US" sz="2800" b="1" dirty="0" smtClean="0">
                <a:solidFill>
                  <a:schemeClr val="accent6"/>
                </a:solidFill>
              </a:rPr>
              <a:t>?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/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1378054"/>
            <a:ext cx="4788024" cy="5075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What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specific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2000" dirty="0" smtClean="0">
                <a:solidFill>
                  <a:srgbClr val="002060"/>
                </a:solidFill>
              </a:rPr>
              <a:t> of the reports?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improve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communication and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reputation</a:t>
            </a:r>
            <a:r>
              <a:rPr lang="fr-FR" altLang="en-US" sz="2000" dirty="0" smtClean="0">
                <a:solidFill>
                  <a:srgbClr val="002060"/>
                </a:solidFill>
              </a:rPr>
              <a:t> of « SWK »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fr-FR" altLang="en-US" sz="2000" b="1" u="sng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u="sng" dirty="0" smtClean="0">
                <a:solidFill>
                  <a:srgbClr val="002060"/>
                </a:solidFill>
              </a:rPr>
              <a:t>Publication on intranet: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Will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employees</a:t>
            </a:r>
            <a:r>
              <a:rPr lang="fr-FR" altLang="en-US" sz="2000" dirty="0" smtClean="0">
                <a:solidFill>
                  <a:srgbClr val="002060"/>
                </a:solidFill>
              </a:rPr>
              <a:t> of « SWK » help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achieving</a:t>
            </a:r>
            <a:r>
              <a:rPr lang="fr-FR" altLang="en-US" sz="2000" dirty="0" smtClean="0">
                <a:solidFill>
                  <a:srgbClr val="002060"/>
                </a:solidFill>
              </a:rPr>
              <a:t>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above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2000" dirty="0" smtClean="0">
                <a:solidFill>
                  <a:srgbClr val="002060"/>
                </a:solidFill>
              </a:rPr>
              <a:t>? NO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Not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necessary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excessive to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purpose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u="sng" dirty="0" smtClean="0">
                <a:solidFill>
                  <a:srgbClr val="002060"/>
                </a:solidFill>
              </a:rPr>
              <a:t>Publication on the </a:t>
            </a:r>
            <a:r>
              <a:rPr lang="fr-FR" altLang="en-US" sz="2000" b="1" u="sng" dirty="0" err="1" smtClean="0">
                <a:solidFill>
                  <a:srgbClr val="002060"/>
                </a:solidFill>
              </a:rPr>
              <a:t>website</a:t>
            </a:r>
            <a:r>
              <a:rPr lang="fr-FR" altLang="en-US" sz="2000" b="1" u="sng" dirty="0" smtClean="0">
                <a:solidFill>
                  <a:srgbClr val="002060"/>
                </a:solidFill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 idem</a:t>
            </a: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7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2162"/>
            <a:ext cx="3810000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3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6984776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3200" b="1" dirty="0" smtClean="0">
                <a:solidFill>
                  <a:schemeClr val="accent6"/>
                </a:solidFill>
              </a:rPr>
              <a:t>5. Access 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right? To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whom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?</a:t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378054"/>
            <a:ext cx="6300192" cy="50752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SWK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responsible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ensure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access</a:t>
            </a:r>
            <a:r>
              <a:rPr lang="fr-FR" altLang="en-US" sz="2000" dirty="0" smtClean="0">
                <a:solidFill>
                  <a:srgbClr val="002060"/>
                </a:solidFill>
              </a:rPr>
              <a:t>/rectification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requests</a:t>
            </a:r>
            <a:r>
              <a:rPr lang="fr-FR" altLang="en-US" sz="2000" dirty="0" smtClean="0">
                <a:solidFill>
                  <a:srgbClr val="002060"/>
                </a:solidFill>
              </a:rPr>
              <a:t> are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granted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Access right (Art.17 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20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a copy of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their</a:t>
            </a:r>
            <a:r>
              <a:rPr lang="fr-FR" altLang="en-US" sz="2000" dirty="0" smtClean="0">
                <a:solidFill>
                  <a:srgbClr val="002060"/>
                </a:solidFill>
              </a:rPr>
              <a:t> data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2000" dirty="0" smtClean="0">
                <a:solidFill>
                  <a:srgbClr val="002060"/>
                </a:solidFill>
              </a:rPr>
              <a:t> 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processing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recipients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retention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period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right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lodge</a:t>
            </a:r>
            <a:r>
              <a:rPr lang="fr-FR" altLang="en-US" sz="2000" dirty="0" smtClean="0">
                <a:solidFill>
                  <a:srgbClr val="002060"/>
                </a:solidFill>
              </a:rPr>
              <a:t> complaint to the EDPS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information about the source of collection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Rectification right (Art.18 of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proposal</a:t>
            </a:r>
            <a:r>
              <a:rPr lang="fr-FR" altLang="en-US" sz="2000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FR" altLang="en-US" sz="2000" dirty="0" smtClean="0">
                <a:solidFill>
                  <a:srgbClr val="002060"/>
                </a:solidFill>
              </a:rPr>
              <a:t>have a right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provide</a:t>
            </a:r>
            <a:r>
              <a:rPr lang="fr-FR" altLang="en-US" sz="2000" dirty="0" smtClean="0">
                <a:solidFill>
                  <a:srgbClr val="002060"/>
                </a:solidFill>
              </a:rPr>
              <a:t> a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supplementary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statement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ExC’s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contract</a:t>
            </a:r>
            <a:r>
              <a:rPr lang="fr-FR" altLang="en-US" sz="2000" dirty="0" smtClean="0">
                <a:solidFill>
                  <a:srgbClr val="002060"/>
                </a:solidFill>
              </a:rPr>
              <a:t>: insert a clause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that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responsible</a:t>
            </a:r>
            <a:r>
              <a:rPr lang="fr-FR" altLang="en-US" sz="2000" dirty="0" smtClean="0">
                <a:solidFill>
                  <a:srgbClr val="002060"/>
                </a:solidFill>
              </a:rPr>
              <a:t> to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grant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access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rights</a:t>
            </a:r>
            <a:r>
              <a:rPr lang="fr-FR" altLang="en-US" sz="2000" dirty="0" smtClean="0">
                <a:solidFill>
                  <a:srgbClr val="002060"/>
                </a:solidFill>
              </a:rPr>
              <a:t>, if the data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subject</a:t>
            </a:r>
            <a:r>
              <a:rPr lang="fr-FR" altLang="en-US" sz="2000" dirty="0" smtClean="0">
                <a:solidFill>
                  <a:srgbClr val="002060"/>
                </a:solidFill>
              </a:rPr>
              <a:t> contacts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them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directly</a:t>
            </a: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8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1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9144000" cy="4613522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691680" y="584899"/>
            <a:ext cx="6984776" cy="607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altLang="en-US" sz="3200" b="1" dirty="0" smtClean="0">
                <a:solidFill>
                  <a:schemeClr val="accent6"/>
                </a:solidFill>
              </a:rPr>
              <a:t>6.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Retention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> </a:t>
            </a:r>
            <a:r>
              <a:rPr lang="fr-FR" altLang="en-US" sz="3200" b="1" dirty="0" err="1" smtClean="0">
                <a:solidFill>
                  <a:schemeClr val="accent6"/>
                </a:solidFill>
              </a:rPr>
              <a:t>periods</a:t>
            </a:r>
            <a:r>
              <a:rPr lang="fr-FR" altLang="en-US" sz="3200" b="1" dirty="0" smtClean="0">
                <a:solidFill>
                  <a:schemeClr val="accent6"/>
                </a:solidFill>
              </a:rPr>
              <a:t/>
            </a:r>
            <a:br>
              <a:rPr lang="fr-FR" altLang="en-US" sz="3200" b="1" dirty="0" smtClean="0">
                <a:solidFill>
                  <a:schemeClr val="accent6"/>
                </a:solidFill>
              </a:rPr>
            </a:br>
            <a:endParaRPr lang="en-GB" altLang="en-US" sz="3200" b="1" dirty="0" smtClean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7" y="1484784"/>
            <a:ext cx="4499992" cy="46135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dirty="0" smtClean="0">
                <a:solidFill>
                  <a:srgbClr val="002060"/>
                </a:solidFill>
              </a:rPr>
              <a:t>SWK 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should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2000" dirty="0" err="1" smtClean="0">
                <a:solidFill>
                  <a:srgbClr val="002060"/>
                </a:solidFill>
              </a:rPr>
              <a:t>make</a:t>
            </a:r>
            <a:r>
              <a:rPr lang="fr-FR" altLang="en-US" sz="2000" dirty="0" smtClean="0">
                <a:solidFill>
                  <a:srgbClr val="002060"/>
                </a:solidFill>
              </a:rPr>
              <a:t> an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assessment</a:t>
            </a:r>
            <a:r>
              <a:rPr lang="fr-FR" altLang="en-US" sz="2000" dirty="0" smtClean="0">
                <a:solidFill>
                  <a:srgbClr val="002060"/>
                </a:solidFill>
              </a:rPr>
              <a:t> as to how long the reports are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necessary</a:t>
            </a:r>
            <a:r>
              <a:rPr lang="fr-FR" altLang="en-US" sz="2000" dirty="0" smtClean="0">
                <a:solidFill>
                  <a:srgbClr val="002060"/>
                </a:solidFill>
              </a:rPr>
              <a:t> for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present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future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statistic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purposes</a:t>
            </a:r>
            <a:r>
              <a:rPr lang="fr-FR" altLang="en-US" sz="2000" dirty="0" smtClean="0">
                <a:solidFill>
                  <a:srgbClr val="002060"/>
                </a:solidFill>
              </a:rPr>
              <a:t> and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fr-FR" altLang="en-US" sz="2000" dirty="0" smtClean="0">
                <a:solidFill>
                  <a:srgbClr val="002060"/>
                </a:solidFill>
              </a:rPr>
              <a:t>set up a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maximum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retention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period</a:t>
            </a:r>
            <a:endParaRPr lang="fr-FR" altLang="en-US" sz="20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fr-FR" altLang="en-US" sz="2000" b="1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endParaRPr lang="fr-FR" altLang="en-US" sz="20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b="1" dirty="0" err="1" smtClean="0">
                <a:solidFill>
                  <a:srgbClr val="002060"/>
                </a:solidFill>
              </a:rPr>
              <a:t>ExC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(clause in the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contract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fr-FR" altLang="en-US" sz="2000" dirty="0" smtClean="0">
                <a:solidFill>
                  <a:srgbClr val="002060"/>
                </a:solidFill>
              </a:rPr>
              <a:t>- </a:t>
            </a:r>
            <a:r>
              <a:rPr lang="fr-FR" altLang="en-US" sz="2000" dirty="0" smtClean="0">
                <a:solidFill>
                  <a:srgbClr val="002060"/>
                </a:solidFill>
              </a:rPr>
              <a:t>set up 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a maximum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retention</a:t>
            </a:r>
            <a:r>
              <a:rPr lang="fr-FR" altLang="en-US" sz="2000" b="1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period</a:t>
            </a:r>
            <a:r>
              <a:rPr lang="fr-FR" altLang="en-US" sz="2000" dirty="0" smtClean="0">
                <a:solidFill>
                  <a:srgbClr val="002060"/>
                </a:solidFill>
              </a:rPr>
              <a:t>,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which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is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b="1" dirty="0" err="1" smtClean="0">
                <a:solidFill>
                  <a:srgbClr val="002060"/>
                </a:solidFill>
              </a:rPr>
              <a:t>necessary</a:t>
            </a:r>
            <a:r>
              <a:rPr lang="fr-FR" altLang="en-US" sz="2000" dirty="0" smtClean="0">
                <a:solidFill>
                  <a:srgbClr val="002060"/>
                </a:solidFill>
              </a:rPr>
              <a:t> for the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purpose</a:t>
            </a:r>
            <a:r>
              <a:rPr lang="fr-FR" altLang="en-US" sz="2000" dirty="0" smtClean="0">
                <a:solidFill>
                  <a:srgbClr val="002060"/>
                </a:solidFill>
              </a:rPr>
              <a:t> for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which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they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were</a:t>
            </a:r>
            <a:r>
              <a:rPr lang="fr-FR" altLang="en-US" sz="2000" dirty="0" smtClean="0">
                <a:solidFill>
                  <a:srgbClr val="002060"/>
                </a:solidFill>
              </a:rPr>
              <a:t> </a:t>
            </a:r>
            <a:r>
              <a:rPr lang="fr-FR" altLang="en-US" sz="2000" dirty="0" err="1" smtClean="0">
                <a:solidFill>
                  <a:srgbClr val="002060"/>
                </a:solidFill>
              </a:rPr>
              <a:t>collected</a:t>
            </a: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fr-FR" altLang="en-US" sz="2000" dirty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fr-FR" altLang="en-US" sz="2000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FR" altLang="en-US" sz="2000" dirty="0">
              <a:solidFill>
                <a:srgbClr val="00206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GB" alt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7937" y="6453336"/>
            <a:ext cx="2133600" cy="476250"/>
          </a:xfrm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87D4B20-05C6-4765-8F2F-938DD79E8104}" type="slidenum">
              <a:rPr lang="en-GB" altLang="en-US" sz="1300" smtClean="0"/>
              <a:pPr/>
              <a:t>9</a:t>
            </a:fld>
            <a:endParaRPr lang="en-GB" altLang="en-US" sz="1300" dirty="0" smtClean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37" y="255691"/>
            <a:ext cx="133191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64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EDPS Template Powerpoint_white">
  <a:themeElements>
    <a:clrScheme name="EDPS Template Powerpoint presentation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PS Template Powerpoint presentation (2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PS Template Powerpoint presentation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PS Template Powerpoint_white">
  <a:themeElements>
    <a:clrScheme name="EDPS Template Powerpoint presentation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PS Template Powerpoint presentation (2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PS Template Powerpoint presentation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>
  <f:record>
    <f:field ref="objname" par="" text="solutions on case study &quot;Sailing with Kalypso&quot;  Radar Watchkeeping " edit="true"/>
    <f:field ref="objsubject" par="" text="" edit="true"/>
    <f:field ref="objcreatedby" par="" text="Kapsosideri, Xanthi"/>
    <f:field ref="objcreatedat" par="" date="2018-05-30T11:47:22" text="May 30, 2018 11:47:22 AM"/>
    <f:field ref="objchangedby" par="" text="Kapsosideri, Xanthi"/>
    <f:field ref="objmodifiedat" par="" date="2018-06-08T10:18:33" text="Jun 8, 2018 10:18:33 AM"/>
    <f:field ref="doc_FSCFOLIO_1_1001_FieldDocumentNumber" par="" text=""/>
    <f:field ref="doc_FSCFOLIO_1_1001_FieldSubject" par="" text="" edit="true"/>
    <f:field ref="FSCFOLIO_1_1001_FieldCurrentUser" par="" text="Xanthi Kapsosideri"/>
    <f:field ref="casefile_EDPSOM_103_3700_FieldCaseNumber" par="" text="2017-0919"/>
    <f:field ref="casefile_EDPSOM_103_3700_FieldTitle" par="" text="DPO meeting in Brussels hosted by the EDPS"/>
    <f:field ref="casefile_EDPSOM_103_3700_FieldClass" par="" text="03.04.02 DPO meetings"/>
    <f:field ref="casefile_EDPSOM_103_3700_FieldInitiator" par="" text="EDPS"/>
    <f:field ref="casefile_EDPSOM_103_3700_FieldInterinstitutional" par="" text=""/>
    <f:field ref="EDPSOM_103_3700_FieldSensitivity" par="" text="Normal"/>
    <f:field ref="EDPSOM_103_3700_FieldExternalRef" par="" text="" edit="true"/>
    <f:field ref="EDPSOM_103_3700_FieldDescription" par="" text="" edit="true"/>
  </f:record>
  <f:display par="" text="Case file">
    <f:field ref="casefile_EDPSOM_103_3700_FieldCaseNumber" text="Case number"/>
    <f:field ref="casefile_EDPSOM_103_3700_FieldClass" text="Class"/>
    <f:field ref="casefile_EDPSOM_103_3700_FieldInitiator" text="Initiator"/>
    <f:field ref="casefile_EDPSOM_103_3700_FieldInterinstitutional" text="Interinstitutional number"/>
    <f:field ref="casefile_EDPSOM_103_3700_FieldTitle" text="Title"/>
  </f:display>
  <f:display par="" text="General">
    <f:field ref="objcreatedby" text="Created by"/>
    <f:field ref="objcreatedat" text="Created on/at"/>
    <f:field ref="FSCFOLIO_1_1001_FieldCurrentUser" text="Current User"/>
    <f:field ref="EDPSOM_103_3700_FieldDescription" text="Description"/>
    <f:field ref="objchangedby" text="Last Change by"/>
    <f:field ref="objmodifiedat" text="Last Change on/at"/>
    <f:field ref="objname" text="Name"/>
    <f:field ref="EDPSOM_103_3700_FieldExternalRef" text="Sender's reference"/>
    <f:field ref="EDPSOM_103_3700_FieldSensitivity" text="Sensitivity"/>
    <f:field ref="objsubject" text="Subject"/>
  </f:display>
  <f:display par="" text="Mail Merge">
    <f:field ref="doc_FSCFOLIO_1_1001_FieldDocumentNumber" text="Document Number"/>
    <f:field ref="doc_FSCFOLIO_1_1001_FieldSubject" text="Subjec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EDPS Template Powerpoint_white</Template>
  <TotalTime>214756971</TotalTime>
  <Words>675</Words>
  <Application>Microsoft Office PowerPoint</Application>
  <PresentationFormat>On-screen Show (4:3)</PresentationFormat>
  <Paragraphs>217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MS PGothic</vt:lpstr>
      <vt:lpstr>MS PGothic</vt:lpstr>
      <vt:lpstr>Arial</vt:lpstr>
      <vt:lpstr>Calibri</vt:lpstr>
      <vt:lpstr>Wingdings</vt:lpstr>
      <vt:lpstr>EDPS Template Powerpoint_white</vt:lpstr>
      <vt:lpstr>1_EDPS Template Powerpoint_white</vt:lpstr>
      <vt:lpstr>43rd EDPS-DPO meeting, 31 May 2018  Xanthi Kapsosideri, Legal officer Supervision and Enforcement Unit </vt:lpstr>
      <vt:lpstr>1. Are tweets and posts personal data? </vt:lpstr>
      <vt:lpstr>2. Do you need a legal basis to proceed? </vt:lpstr>
      <vt:lpstr>2. Do you need a legal basis to proceed? </vt:lpstr>
      <vt:lpstr>3. « Sailing with Kalypso » &amp; External contractor </vt:lpstr>
      <vt:lpstr>3. « Sailing with Kalypso » &amp; External contractor </vt:lpstr>
      <vt:lpstr>4. Is publication of reports proportionate? </vt:lpstr>
      <vt:lpstr>5. Access right? To whom? </vt:lpstr>
      <vt:lpstr>6. Retention periods </vt:lpstr>
      <vt:lpstr>7. Information notice </vt:lpstr>
      <vt:lpstr>8. Personal data breach notification </vt:lpstr>
      <vt:lpstr>8. Personal data breach notification </vt:lpstr>
      <vt:lpstr>PowerPoint Presentation</vt:lpstr>
    </vt:vector>
  </TitlesOfParts>
  <Company>European Parliament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 Title -</dc:title>
  <dc:creator>Fidel SANTIAGO</dc:creator>
  <cp:lastModifiedBy>COSTA Graca</cp:lastModifiedBy>
  <cp:revision>775</cp:revision>
  <cp:lastPrinted>2018-05-30T16:22:37Z</cp:lastPrinted>
  <dcterms:created xsi:type="dcterms:W3CDTF">2015-05-27T10:34:28Z</dcterms:created>
  <dcterms:modified xsi:type="dcterms:W3CDTF">2018-05-30T16:51:28Z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name="FSC#COOSYSTEM@1.1:Container" pid="2" fmtid="{D5CDD505-2E9C-101B-9397-08002B2CF9AE}">
    <vt:lpwstr>COO.6515.100.4.327959</vt:lpwstr>
  </property>
  <property name="FSC#FSCFOLIO@1.1001:docpropproject" pid="3" fmtid="{D5CDD505-2E9C-101B-9397-08002B2CF9AE}">
    <vt:lpwstr/>
  </property>
  <property name="COO$NOPARSEFILE" pid="4" fmtid="{D5CDD505-2E9C-101B-9397-08002B2CF9AE}">
    <vt:lpwstr/>
  </property>
  <property name="FSC$NOPARSEFILE" pid="5" fmtid="{D5CDD505-2E9C-101B-9397-08002B2CF9AE}">
    <vt:lpwstr/>
  </property>
  <property name="COO$NOUSEREXPRESSIONS" pid="6" fmtid="{D5CDD505-2E9C-101B-9397-08002B2CF9AE}">
    <vt:lpwstr/>
  </property>
  <property name="FSC$NOUSEREXPRESSIONS" pid="7" fmtid="{D5CDD505-2E9C-101B-9397-08002B2CF9AE}">
    <vt:lpwstr/>
  </property>
  <property name="COO$NOVIRTUALATTRS" pid="8" fmtid="{D5CDD505-2E9C-101B-9397-08002B2CF9AE}">
    <vt:lpwstr/>
  </property>
  <property name="FSC$NOVIRTUALATTRS" pid="9" fmtid="{D5CDD505-2E9C-101B-9397-08002B2CF9AE}">
    <vt:lpwstr/>
  </property>
</Properties>
</file>